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7" r:id="rId5"/>
  </p:sldMasterIdLst>
  <p:notesMasterIdLst>
    <p:notesMasterId r:id="rId27"/>
  </p:notesMasterIdLst>
  <p:handoutMasterIdLst>
    <p:handoutMasterId r:id="rId28"/>
  </p:handoutMasterIdLst>
  <p:sldIdLst>
    <p:sldId id="758" r:id="rId6"/>
    <p:sldId id="780" r:id="rId7"/>
    <p:sldId id="779" r:id="rId8"/>
    <p:sldId id="773" r:id="rId9"/>
    <p:sldId id="767" r:id="rId10"/>
    <p:sldId id="765" r:id="rId11"/>
    <p:sldId id="783" r:id="rId12"/>
    <p:sldId id="768" r:id="rId13"/>
    <p:sldId id="605" r:id="rId14"/>
    <p:sldId id="769" r:id="rId15"/>
    <p:sldId id="770" r:id="rId16"/>
    <p:sldId id="781" r:id="rId17"/>
    <p:sldId id="771" r:id="rId18"/>
    <p:sldId id="766" r:id="rId19"/>
    <p:sldId id="749" r:id="rId20"/>
    <p:sldId id="774" r:id="rId21"/>
    <p:sldId id="775" r:id="rId22"/>
    <p:sldId id="776" r:id="rId23"/>
    <p:sldId id="777" r:id="rId24"/>
    <p:sldId id="782" r:id="rId25"/>
    <p:sldId id="778" r:id="rId2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ylin, Alexander" initials="BA" lastIdx="3" clrIdx="0">
    <p:extLst/>
  </p:cmAuthor>
  <p:cmAuthor id="2" name="Scharen-Guivel, Hilda" initials="SH" lastIdx="19" clrIdx="1">
    <p:extLst/>
  </p:cmAuthor>
  <p:cmAuthor id="3" name="Schuchard, Ronald" initials="SR" lastIdx="1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7E"/>
    <a:srgbClr val="B400B4"/>
    <a:srgbClr val="FF7171"/>
    <a:srgbClr val="FF3737"/>
    <a:srgbClr val="FF8837"/>
    <a:srgbClr val="FF3F3F"/>
    <a:srgbClr val="4D50C7"/>
    <a:srgbClr val="4F6ADF"/>
    <a:srgbClr val="4961D7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78434" autoAdjust="0"/>
  </p:normalViewPr>
  <p:slideViewPr>
    <p:cSldViewPr>
      <p:cViewPr varScale="1">
        <p:scale>
          <a:sx n="82" d="100"/>
          <a:sy n="82" d="100"/>
        </p:scale>
        <p:origin x="130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788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1CD28-355D-4CC9-B359-FF6CEEC0417A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BCC49A-3968-4593-857A-C9BF14147828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Tool Developer</a:t>
          </a:r>
        </a:p>
      </dgm:t>
    </dgm:pt>
    <dgm:pt modelId="{5943574E-824C-4F7E-BD2C-1ABA047B7556}" type="parTrans" cxnId="{E66B915B-4952-489D-96A6-DFCE407E7FAF}">
      <dgm:prSet/>
      <dgm:spPr/>
      <dgm:t>
        <a:bodyPr/>
        <a:lstStyle/>
        <a:p>
          <a:endParaRPr lang="en-US"/>
        </a:p>
      </dgm:t>
    </dgm:pt>
    <dgm:pt modelId="{613A7FD6-C1B2-4BD0-802D-96C1193B4419}" type="sibTrans" cxnId="{E66B915B-4952-489D-96A6-DFCE407E7FAF}">
      <dgm:prSet/>
      <dgm:spPr/>
      <dgm:t>
        <a:bodyPr/>
        <a:lstStyle/>
        <a:p>
          <a:endParaRPr lang="en-US"/>
        </a:p>
      </dgm:t>
    </dgm:pt>
    <dgm:pt modelId="{B9AEF49C-410D-46FB-88CA-E484C95E6427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Device Industry</a:t>
          </a:r>
        </a:p>
      </dgm:t>
    </dgm:pt>
    <dgm:pt modelId="{4D4884FC-60EC-4B92-BA02-3DBDB05CE266}" type="parTrans" cxnId="{D2AB67BC-CA66-48F8-8E01-B572B89A1166}">
      <dgm:prSet/>
      <dgm:spPr/>
      <dgm:t>
        <a:bodyPr/>
        <a:lstStyle/>
        <a:p>
          <a:endParaRPr lang="en-US"/>
        </a:p>
      </dgm:t>
    </dgm:pt>
    <dgm:pt modelId="{20E0228D-CCAA-42E1-AA9E-C1880F3AC2DF}" type="sibTrans" cxnId="{D2AB67BC-CA66-48F8-8E01-B572B89A1166}">
      <dgm:prSet/>
      <dgm:spPr/>
      <dgm:t>
        <a:bodyPr/>
        <a:lstStyle/>
        <a:p>
          <a:endParaRPr lang="en-US"/>
        </a:p>
      </dgm:t>
    </dgm:pt>
    <dgm:pt modelId="{8C2788AE-298B-45DA-80E0-96EC66A2D7EE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Patients</a:t>
          </a:r>
        </a:p>
      </dgm:t>
    </dgm:pt>
    <dgm:pt modelId="{62236B1F-883F-4909-9719-30C259FCDEF3}" type="parTrans" cxnId="{0FF3339D-4233-48B7-8B1A-941C6EA99849}">
      <dgm:prSet/>
      <dgm:spPr/>
      <dgm:t>
        <a:bodyPr/>
        <a:lstStyle/>
        <a:p>
          <a:endParaRPr lang="en-US"/>
        </a:p>
      </dgm:t>
    </dgm:pt>
    <dgm:pt modelId="{BD2DA98C-878B-4E1C-880D-CF1E935D01D2}" type="sibTrans" cxnId="{0FF3339D-4233-48B7-8B1A-941C6EA99849}">
      <dgm:prSet/>
      <dgm:spPr/>
      <dgm:t>
        <a:bodyPr/>
        <a:lstStyle/>
        <a:p>
          <a:endParaRPr lang="en-US"/>
        </a:p>
      </dgm:t>
    </dgm:pt>
    <dgm:pt modelId="{85023056-E7C9-46BB-AF9A-B6C6D5058CE1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FDA-Product Evaluators</a:t>
          </a:r>
        </a:p>
      </dgm:t>
    </dgm:pt>
    <dgm:pt modelId="{A3E486A1-8E79-4C71-8AE8-CCA26F204779}" type="parTrans" cxnId="{01F38304-AB1C-4068-A85C-1684AC5F3E5F}">
      <dgm:prSet/>
      <dgm:spPr/>
      <dgm:t>
        <a:bodyPr/>
        <a:lstStyle/>
        <a:p>
          <a:endParaRPr lang="en-US"/>
        </a:p>
      </dgm:t>
    </dgm:pt>
    <dgm:pt modelId="{D9C0FE2E-FF5D-4732-9DDD-504A76A1AB89}" type="sibTrans" cxnId="{01F38304-AB1C-4068-A85C-1684AC5F3E5F}">
      <dgm:prSet/>
      <dgm:spPr/>
      <dgm:t>
        <a:bodyPr/>
        <a:lstStyle/>
        <a:p>
          <a:endParaRPr lang="en-US"/>
        </a:p>
      </dgm:t>
    </dgm:pt>
    <dgm:pt modelId="{D3742D48-2A05-4CF7-9F63-A31637316A07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FDA- Regulatory Scientists</a:t>
          </a:r>
        </a:p>
      </dgm:t>
    </dgm:pt>
    <dgm:pt modelId="{28C4407B-8F57-4568-9596-22192830D223}" type="parTrans" cxnId="{CE73584E-2391-49D2-A6E7-31463AEECE06}">
      <dgm:prSet/>
      <dgm:spPr/>
      <dgm:t>
        <a:bodyPr/>
        <a:lstStyle/>
        <a:p>
          <a:endParaRPr lang="en-US"/>
        </a:p>
      </dgm:t>
    </dgm:pt>
    <dgm:pt modelId="{38DD545D-62C2-449E-9B98-618461A241BB}" type="sibTrans" cxnId="{CE73584E-2391-49D2-A6E7-31463AEECE06}">
      <dgm:prSet/>
      <dgm:spPr/>
      <dgm:t>
        <a:bodyPr/>
        <a:lstStyle/>
        <a:p>
          <a:endParaRPr lang="en-US"/>
        </a:p>
      </dgm:t>
    </dgm:pt>
    <dgm:pt modelId="{996ADB0E-7DDA-49AF-925D-29C1A9BEEA5B}" type="pres">
      <dgm:prSet presAssocID="{E4B1CD28-355D-4CC9-B359-FF6CEEC041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F75EB-64F8-43C2-83C6-0766139C0D1E}" type="pres">
      <dgm:prSet presAssocID="{58BCC49A-3968-4593-857A-C9BF141478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763C1-87EE-4358-AF0A-8BD573A8BEAC}" type="pres">
      <dgm:prSet presAssocID="{58BCC49A-3968-4593-857A-C9BF14147828}" presName="spNode" presStyleCnt="0"/>
      <dgm:spPr/>
    </dgm:pt>
    <dgm:pt modelId="{B4CBFCC3-F51D-437E-86CE-F0CD0DD20DA4}" type="pres">
      <dgm:prSet presAssocID="{613A7FD6-C1B2-4BD0-802D-96C1193B44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FB3E678-881D-4A45-8D6B-3AC9E0440741}" type="pres">
      <dgm:prSet presAssocID="{B9AEF49C-410D-46FB-88CA-E484C95E64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48B8-0806-4A58-BFFA-7ECE2FA94359}" type="pres">
      <dgm:prSet presAssocID="{B9AEF49C-410D-46FB-88CA-E484C95E6427}" presName="spNode" presStyleCnt="0"/>
      <dgm:spPr/>
    </dgm:pt>
    <dgm:pt modelId="{9571B4A7-FA73-4C1E-B792-C7D3322F723B}" type="pres">
      <dgm:prSet presAssocID="{20E0228D-CCAA-42E1-AA9E-C1880F3AC2D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A456D88-557B-400C-A1C1-46598DF27261}" type="pres">
      <dgm:prSet presAssocID="{8C2788AE-298B-45DA-80E0-96EC66A2D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1FB49-9B87-4918-89F1-84798FCC99BE}" type="pres">
      <dgm:prSet presAssocID="{8C2788AE-298B-45DA-80E0-96EC66A2D7EE}" presName="spNode" presStyleCnt="0"/>
      <dgm:spPr/>
    </dgm:pt>
    <dgm:pt modelId="{A5A6DBE7-2114-4717-8D12-1619CAC31490}" type="pres">
      <dgm:prSet presAssocID="{BD2DA98C-878B-4E1C-880D-CF1E935D01D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E467D88-EA63-47E3-BEF1-B5E5B97FD1A1}" type="pres">
      <dgm:prSet presAssocID="{85023056-E7C9-46BB-AF9A-B6C6D5058C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154D0-BFAC-4489-94E0-C3F4D66EA1E7}" type="pres">
      <dgm:prSet presAssocID="{85023056-E7C9-46BB-AF9A-B6C6D5058CE1}" presName="spNode" presStyleCnt="0"/>
      <dgm:spPr/>
    </dgm:pt>
    <dgm:pt modelId="{CEA883BE-0EAD-4953-AA28-1136B3DF6925}" type="pres">
      <dgm:prSet presAssocID="{D9C0FE2E-FF5D-4732-9DDD-504A76A1AB8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45A14A0-C594-43D8-AB80-A4E515ABA4D3}" type="pres">
      <dgm:prSet presAssocID="{D3742D48-2A05-4CF7-9F63-A31637316A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4F4B6-E6F9-4BDF-B7DA-951C22F3164A}" type="pres">
      <dgm:prSet presAssocID="{D3742D48-2A05-4CF7-9F63-A31637316A07}" presName="spNode" presStyleCnt="0"/>
      <dgm:spPr/>
    </dgm:pt>
    <dgm:pt modelId="{F7DFD8EB-90ED-4F77-96CA-6487D2A50256}" type="pres">
      <dgm:prSet presAssocID="{38DD545D-62C2-449E-9B98-618461A241B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12139A1-6692-4625-A132-8FF17786F223}" type="presOf" srcId="{613A7FD6-C1B2-4BD0-802D-96C1193B4419}" destId="{B4CBFCC3-F51D-437E-86CE-F0CD0DD20DA4}" srcOrd="0" destOrd="0" presId="urn:microsoft.com/office/officeart/2005/8/layout/cycle6"/>
    <dgm:cxn modelId="{CB59CC2C-1558-4EE0-83E9-47921C64AE4A}" type="presOf" srcId="{D9C0FE2E-FF5D-4732-9DDD-504A76A1AB89}" destId="{CEA883BE-0EAD-4953-AA28-1136B3DF6925}" srcOrd="0" destOrd="0" presId="urn:microsoft.com/office/officeart/2005/8/layout/cycle6"/>
    <dgm:cxn modelId="{42AAFDE3-DC62-43DF-BB7C-4E5F68F1ADD5}" type="presOf" srcId="{20E0228D-CCAA-42E1-AA9E-C1880F3AC2DF}" destId="{9571B4A7-FA73-4C1E-B792-C7D3322F723B}" srcOrd="0" destOrd="0" presId="urn:microsoft.com/office/officeart/2005/8/layout/cycle6"/>
    <dgm:cxn modelId="{0FF3339D-4233-48B7-8B1A-941C6EA99849}" srcId="{E4B1CD28-355D-4CC9-B359-FF6CEEC0417A}" destId="{8C2788AE-298B-45DA-80E0-96EC66A2D7EE}" srcOrd="2" destOrd="0" parTransId="{62236B1F-883F-4909-9719-30C259FCDEF3}" sibTransId="{BD2DA98C-878B-4E1C-880D-CF1E935D01D2}"/>
    <dgm:cxn modelId="{5C0ED2F4-2816-4C06-B988-73EA4AD7951A}" type="presOf" srcId="{B9AEF49C-410D-46FB-88CA-E484C95E6427}" destId="{1FB3E678-881D-4A45-8D6B-3AC9E0440741}" srcOrd="0" destOrd="0" presId="urn:microsoft.com/office/officeart/2005/8/layout/cycle6"/>
    <dgm:cxn modelId="{CE73584E-2391-49D2-A6E7-31463AEECE06}" srcId="{E4B1CD28-355D-4CC9-B359-FF6CEEC0417A}" destId="{D3742D48-2A05-4CF7-9F63-A31637316A07}" srcOrd="4" destOrd="0" parTransId="{28C4407B-8F57-4568-9596-22192830D223}" sibTransId="{38DD545D-62C2-449E-9B98-618461A241BB}"/>
    <dgm:cxn modelId="{0BABA480-76D0-4876-B2C7-7344E6F8E75C}" type="presOf" srcId="{D3742D48-2A05-4CF7-9F63-A31637316A07}" destId="{145A14A0-C594-43D8-AB80-A4E515ABA4D3}" srcOrd="0" destOrd="0" presId="urn:microsoft.com/office/officeart/2005/8/layout/cycle6"/>
    <dgm:cxn modelId="{2487A180-FC84-432F-B2B5-42F9FE21590B}" type="presOf" srcId="{BD2DA98C-878B-4E1C-880D-CF1E935D01D2}" destId="{A5A6DBE7-2114-4717-8D12-1619CAC31490}" srcOrd="0" destOrd="0" presId="urn:microsoft.com/office/officeart/2005/8/layout/cycle6"/>
    <dgm:cxn modelId="{8F6A94AE-A105-4E0B-A851-512FECE49796}" type="presOf" srcId="{E4B1CD28-355D-4CC9-B359-FF6CEEC0417A}" destId="{996ADB0E-7DDA-49AF-925D-29C1A9BEEA5B}" srcOrd="0" destOrd="0" presId="urn:microsoft.com/office/officeart/2005/8/layout/cycle6"/>
    <dgm:cxn modelId="{D2AB67BC-CA66-48F8-8E01-B572B89A1166}" srcId="{E4B1CD28-355D-4CC9-B359-FF6CEEC0417A}" destId="{B9AEF49C-410D-46FB-88CA-E484C95E6427}" srcOrd="1" destOrd="0" parTransId="{4D4884FC-60EC-4B92-BA02-3DBDB05CE266}" sibTransId="{20E0228D-CCAA-42E1-AA9E-C1880F3AC2DF}"/>
    <dgm:cxn modelId="{01F38304-AB1C-4068-A85C-1684AC5F3E5F}" srcId="{E4B1CD28-355D-4CC9-B359-FF6CEEC0417A}" destId="{85023056-E7C9-46BB-AF9A-B6C6D5058CE1}" srcOrd="3" destOrd="0" parTransId="{A3E486A1-8E79-4C71-8AE8-CCA26F204779}" sibTransId="{D9C0FE2E-FF5D-4732-9DDD-504A76A1AB89}"/>
    <dgm:cxn modelId="{E66B915B-4952-489D-96A6-DFCE407E7FAF}" srcId="{E4B1CD28-355D-4CC9-B359-FF6CEEC0417A}" destId="{58BCC49A-3968-4593-857A-C9BF14147828}" srcOrd="0" destOrd="0" parTransId="{5943574E-824C-4F7E-BD2C-1ABA047B7556}" sibTransId="{613A7FD6-C1B2-4BD0-802D-96C1193B4419}"/>
    <dgm:cxn modelId="{6FB4693B-03BF-4CDF-BF7E-C4A9B156786A}" type="presOf" srcId="{38DD545D-62C2-449E-9B98-618461A241BB}" destId="{F7DFD8EB-90ED-4F77-96CA-6487D2A50256}" srcOrd="0" destOrd="0" presId="urn:microsoft.com/office/officeart/2005/8/layout/cycle6"/>
    <dgm:cxn modelId="{E11F7863-2496-465E-8C0E-90E4B0ACC7F7}" type="presOf" srcId="{85023056-E7C9-46BB-AF9A-B6C6D5058CE1}" destId="{9E467D88-EA63-47E3-BEF1-B5E5B97FD1A1}" srcOrd="0" destOrd="0" presId="urn:microsoft.com/office/officeart/2005/8/layout/cycle6"/>
    <dgm:cxn modelId="{3E6DFF2C-6EE6-46BD-BE4D-60A3F0EBC3CF}" type="presOf" srcId="{8C2788AE-298B-45DA-80E0-96EC66A2D7EE}" destId="{1A456D88-557B-400C-A1C1-46598DF27261}" srcOrd="0" destOrd="0" presId="urn:microsoft.com/office/officeart/2005/8/layout/cycle6"/>
    <dgm:cxn modelId="{F327B77D-7036-4005-903F-79373F3BE820}" type="presOf" srcId="{58BCC49A-3968-4593-857A-C9BF14147828}" destId="{3A5F75EB-64F8-43C2-83C6-0766139C0D1E}" srcOrd="0" destOrd="0" presId="urn:microsoft.com/office/officeart/2005/8/layout/cycle6"/>
    <dgm:cxn modelId="{FBE801CA-0849-4AB3-BD8A-5B0687E6B8EC}" type="presParOf" srcId="{996ADB0E-7DDA-49AF-925D-29C1A9BEEA5B}" destId="{3A5F75EB-64F8-43C2-83C6-0766139C0D1E}" srcOrd="0" destOrd="0" presId="urn:microsoft.com/office/officeart/2005/8/layout/cycle6"/>
    <dgm:cxn modelId="{2DF68B3F-249D-4FE3-BDEE-515D79CA4BF8}" type="presParOf" srcId="{996ADB0E-7DDA-49AF-925D-29C1A9BEEA5B}" destId="{5D9763C1-87EE-4358-AF0A-8BD573A8BEAC}" srcOrd="1" destOrd="0" presId="urn:microsoft.com/office/officeart/2005/8/layout/cycle6"/>
    <dgm:cxn modelId="{4B8E69C4-7A94-4746-81D9-B3FB4F984710}" type="presParOf" srcId="{996ADB0E-7DDA-49AF-925D-29C1A9BEEA5B}" destId="{B4CBFCC3-F51D-437E-86CE-F0CD0DD20DA4}" srcOrd="2" destOrd="0" presId="urn:microsoft.com/office/officeart/2005/8/layout/cycle6"/>
    <dgm:cxn modelId="{795B213A-B361-453A-9ECB-FECF10B6C35E}" type="presParOf" srcId="{996ADB0E-7DDA-49AF-925D-29C1A9BEEA5B}" destId="{1FB3E678-881D-4A45-8D6B-3AC9E0440741}" srcOrd="3" destOrd="0" presId="urn:microsoft.com/office/officeart/2005/8/layout/cycle6"/>
    <dgm:cxn modelId="{DC01B60A-3247-458C-9164-EAA5AFFCA23D}" type="presParOf" srcId="{996ADB0E-7DDA-49AF-925D-29C1A9BEEA5B}" destId="{BCDE48B8-0806-4A58-BFFA-7ECE2FA94359}" srcOrd="4" destOrd="0" presId="urn:microsoft.com/office/officeart/2005/8/layout/cycle6"/>
    <dgm:cxn modelId="{5CB9482B-A380-4A95-BF90-4CC21F9D445F}" type="presParOf" srcId="{996ADB0E-7DDA-49AF-925D-29C1A9BEEA5B}" destId="{9571B4A7-FA73-4C1E-B792-C7D3322F723B}" srcOrd="5" destOrd="0" presId="urn:microsoft.com/office/officeart/2005/8/layout/cycle6"/>
    <dgm:cxn modelId="{91116654-C141-48C7-810C-A7BA7D920DA7}" type="presParOf" srcId="{996ADB0E-7DDA-49AF-925D-29C1A9BEEA5B}" destId="{1A456D88-557B-400C-A1C1-46598DF27261}" srcOrd="6" destOrd="0" presId="urn:microsoft.com/office/officeart/2005/8/layout/cycle6"/>
    <dgm:cxn modelId="{9ABA55FA-C8CB-4CE8-9761-713954B76C3D}" type="presParOf" srcId="{996ADB0E-7DDA-49AF-925D-29C1A9BEEA5B}" destId="{41D1FB49-9B87-4918-89F1-84798FCC99BE}" srcOrd="7" destOrd="0" presId="urn:microsoft.com/office/officeart/2005/8/layout/cycle6"/>
    <dgm:cxn modelId="{CDE060B0-CA22-43A3-B904-D1F574DCE31F}" type="presParOf" srcId="{996ADB0E-7DDA-49AF-925D-29C1A9BEEA5B}" destId="{A5A6DBE7-2114-4717-8D12-1619CAC31490}" srcOrd="8" destOrd="0" presId="urn:microsoft.com/office/officeart/2005/8/layout/cycle6"/>
    <dgm:cxn modelId="{DED205E6-92FB-4709-96DE-6A9E26882D80}" type="presParOf" srcId="{996ADB0E-7DDA-49AF-925D-29C1A9BEEA5B}" destId="{9E467D88-EA63-47E3-BEF1-B5E5B97FD1A1}" srcOrd="9" destOrd="0" presId="urn:microsoft.com/office/officeart/2005/8/layout/cycle6"/>
    <dgm:cxn modelId="{7CE86071-6A15-4A54-B06A-F48C18977534}" type="presParOf" srcId="{996ADB0E-7DDA-49AF-925D-29C1A9BEEA5B}" destId="{AE9154D0-BFAC-4489-94E0-C3F4D66EA1E7}" srcOrd="10" destOrd="0" presId="urn:microsoft.com/office/officeart/2005/8/layout/cycle6"/>
    <dgm:cxn modelId="{A25E1842-DB7F-4253-A88E-5BFB110A7DD5}" type="presParOf" srcId="{996ADB0E-7DDA-49AF-925D-29C1A9BEEA5B}" destId="{CEA883BE-0EAD-4953-AA28-1136B3DF6925}" srcOrd="11" destOrd="0" presId="urn:microsoft.com/office/officeart/2005/8/layout/cycle6"/>
    <dgm:cxn modelId="{B3DE1CD5-3E0D-45F8-A4E9-379D227E3B04}" type="presParOf" srcId="{996ADB0E-7DDA-49AF-925D-29C1A9BEEA5B}" destId="{145A14A0-C594-43D8-AB80-A4E515ABA4D3}" srcOrd="12" destOrd="0" presId="urn:microsoft.com/office/officeart/2005/8/layout/cycle6"/>
    <dgm:cxn modelId="{A63710CE-59C1-426D-A6EC-D5DC0F99A424}" type="presParOf" srcId="{996ADB0E-7DDA-49AF-925D-29C1A9BEEA5B}" destId="{BCA4F4B6-E6F9-4BDF-B7DA-951C22F3164A}" srcOrd="13" destOrd="0" presId="urn:microsoft.com/office/officeart/2005/8/layout/cycle6"/>
    <dgm:cxn modelId="{52A479FE-6CA0-472D-BED1-7DE0B2047F01}" type="presParOf" srcId="{996ADB0E-7DDA-49AF-925D-29C1A9BEEA5B}" destId="{F7DFD8EB-90ED-4F77-96CA-6487D2A5025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B1CD28-355D-4CC9-B359-FF6CEEC0417A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8BCC49A-3968-4593-857A-C9BF14147828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Tool Developer</a:t>
          </a:r>
        </a:p>
      </dgm:t>
    </dgm:pt>
    <dgm:pt modelId="{5943574E-824C-4F7E-BD2C-1ABA047B7556}" type="parTrans" cxnId="{E66B915B-4952-489D-96A6-DFCE407E7FAF}">
      <dgm:prSet/>
      <dgm:spPr/>
      <dgm:t>
        <a:bodyPr/>
        <a:lstStyle/>
        <a:p>
          <a:endParaRPr lang="en-US"/>
        </a:p>
      </dgm:t>
    </dgm:pt>
    <dgm:pt modelId="{613A7FD6-C1B2-4BD0-802D-96C1193B4419}" type="sibTrans" cxnId="{E66B915B-4952-489D-96A6-DFCE407E7FAF}">
      <dgm:prSet/>
      <dgm:spPr/>
      <dgm:t>
        <a:bodyPr/>
        <a:lstStyle/>
        <a:p>
          <a:endParaRPr lang="en-US"/>
        </a:p>
      </dgm:t>
    </dgm:pt>
    <dgm:pt modelId="{B9AEF49C-410D-46FB-88CA-E484C95E6427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Device Industry</a:t>
          </a:r>
        </a:p>
      </dgm:t>
    </dgm:pt>
    <dgm:pt modelId="{4D4884FC-60EC-4B92-BA02-3DBDB05CE266}" type="parTrans" cxnId="{D2AB67BC-CA66-48F8-8E01-B572B89A1166}">
      <dgm:prSet/>
      <dgm:spPr/>
      <dgm:t>
        <a:bodyPr/>
        <a:lstStyle/>
        <a:p>
          <a:endParaRPr lang="en-US"/>
        </a:p>
      </dgm:t>
    </dgm:pt>
    <dgm:pt modelId="{20E0228D-CCAA-42E1-AA9E-C1880F3AC2DF}" type="sibTrans" cxnId="{D2AB67BC-CA66-48F8-8E01-B572B89A1166}">
      <dgm:prSet/>
      <dgm:spPr/>
      <dgm:t>
        <a:bodyPr/>
        <a:lstStyle/>
        <a:p>
          <a:endParaRPr lang="en-US"/>
        </a:p>
      </dgm:t>
    </dgm:pt>
    <dgm:pt modelId="{8C2788AE-298B-45DA-80E0-96EC66A2D7EE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Patients</a:t>
          </a:r>
        </a:p>
      </dgm:t>
    </dgm:pt>
    <dgm:pt modelId="{62236B1F-883F-4909-9719-30C259FCDEF3}" type="parTrans" cxnId="{0FF3339D-4233-48B7-8B1A-941C6EA99849}">
      <dgm:prSet/>
      <dgm:spPr/>
      <dgm:t>
        <a:bodyPr/>
        <a:lstStyle/>
        <a:p>
          <a:endParaRPr lang="en-US"/>
        </a:p>
      </dgm:t>
    </dgm:pt>
    <dgm:pt modelId="{BD2DA98C-878B-4E1C-880D-CF1E935D01D2}" type="sibTrans" cxnId="{0FF3339D-4233-48B7-8B1A-941C6EA99849}">
      <dgm:prSet/>
      <dgm:spPr/>
      <dgm:t>
        <a:bodyPr/>
        <a:lstStyle/>
        <a:p>
          <a:endParaRPr lang="en-US"/>
        </a:p>
      </dgm:t>
    </dgm:pt>
    <dgm:pt modelId="{85023056-E7C9-46BB-AF9A-B6C6D5058CE1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FDA-Product Evaluators</a:t>
          </a:r>
        </a:p>
      </dgm:t>
    </dgm:pt>
    <dgm:pt modelId="{A3E486A1-8E79-4C71-8AE8-CCA26F204779}" type="parTrans" cxnId="{01F38304-AB1C-4068-A85C-1684AC5F3E5F}">
      <dgm:prSet/>
      <dgm:spPr/>
      <dgm:t>
        <a:bodyPr/>
        <a:lstStyle/>
        <a:p>
          <a:endParaRPr lang="en-US"/>
        </a:p>
      </dgm:t>
    </dgm:pt>
    <dgm:pt modelId="{D9C0FE2E-FF5D-4732-9DDD-504A76A1AB89}" type="sibTrans" cxnId="{01F38304-AB1C-4068-A85C-1684AC5F3E5F}">
      <dgm:prSet/>
      <dgm:spPr/>
      <dgm:t>
        <a:bodyPr/>
        <a:lstStyle/>
        <a:p>
          <a:endParaRPr lang="en-US"/>
        </a:p>
      </dgm:t>
    </dgm:pt>
    <dgm:pt modelId="{D3742D48-2A05-4CF7-9F63-A31637316A07}">
      <dgm:prSet phldrT="[Text]"/>
      <dgm:spPr/>
      <dgm:t>
        <a:bodyPr/>
        <a:lstStyle/>
        <a:p>
          <a:r>
            <a:rPr lang="en-US" dirty="0">
              <a:latin typeface="Helvetica" panose="020B0604020202020204" pitchFamily="34" charset="0"/>
              <a:cs typeface="Helvetica" panose="020B0604020202020204" pitchFamily="34" charset="0"/>
            </a:rPr>
            <a:t>FDA- Regulatory Scientists</a:t>
          </a:r>
        </a:p>
      </dgm:t>
    </dgm:pt>
    <dgm:pt modelId="{28C4407B-8F57-4568-9596-22192830D223}" type="parTrans" cxnId="{CE73584E-2391-49D2-A6E7-31463AEECE06}">
      <dgm:prSet/>
      <dgm:spPr/>
      <dgm:t>
        <a:bodyPr/>
        <a:lstStyle/>
        <a:p>
          <a:endParaRPr lang="en-US"/>
        </a:p>
      </dgm:t>
    </dgm:pt>
    <dgm:pt modelId="{38DD545D-62C2-449E-9B98-618461A241BB}" type="sibTrans" cxnId="{CE73584E-2391-49D2-A6E7-31463AEECE06}">
      <dgm:prSet/>
      <dgm:spPr/>
      <dgm:t>
        <a:bodyPr/>
        <a:lstStyle/>
        <a:p>
          <a:endParaRPr lang="en-US"/>
        </a:p>
      </dgm:t>
    </dgm:pt>
    <dgm:pt modelId="{996ADB0E-7DDA-49AF-925D-29C1A9BEEA5B}" type="pres">
      <dgm:prSet presAssocID="{E4B1CD28-355D-4CC9-B359-FF6CEEC041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5F75EB-64F8-43C2-83C6-0766139C0D1E}" type="pres">
      <dgm:prSet presAssocID="{58BCC49A-3968-4593-857A-C9BF1414782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763C1-87EE-4358-AF0A-8BD573A8BEAC}" type="pres">
      <dgm:prSet presAssocID="{58BCC49A-3968-4593-857A-C9BF14147828}" presName="spNode" presStyleCnt="0"/>
      <dgm:spPr/>
    </dgm:pt>
    <dgm:pt modelId="{B4CBFCC3-F51D-437E-86CE-F0CD0DD20DA4}" type="pres">
      <dgm:prSet presAssocID="{613A7FD6-C1B2-4BD0-802D-96C1193B441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1FB3E678-881D-4A45-8D6B-3AC9E0440741}" type="pres">
      <dgm:prSet presAssocID="{B9AEF49C-410D-46FB-88CA-E484C95E642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E48B8-0806-4A58-BFFA-7ECE2FA94359}" type="pres">
      <dgm:prSet presAssocID="{B9AEF49C-410D-46FB-88CA-E484C95E6427}" presName="spNode" presStyleCnt="0"/>
      <dgm:spPr/>
    </dgm:pt>
    <dgm:pt modelId="{9571B4A7-FA73-4C1E-B792-C7D3322F723B}" type="pres">
      <dgm:prSet presAssocID="{20E0228D-CCAA-42E1-AA9E-C1880F3AC2D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1A456D88-557B-400C-A1C1-46598DF27261}" type="pres">
      <dgm:prSet presAssocID="{8C2788AE-298B-45DA-80E0-96EC66A2D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1FB49-9B87-4918-89F1-84798FCC99BE}" type="pres">
      <dgm:prSet presAssocID="{8C2788AE-298B-45DA-80E0-96EC66A2D7EE}" presName="spNode" presStyleCnt="0"/>
      <dgm:spPr/>
    </dgm:pt>
    <dgm:pt modelId="{A5A6DBE7-2114-4717-8D12-1619CAC31490}" type="pres">
      <dgm:prSet presAssocID="{BD2DA98C-878B-4E1C-880D-CF1E935D01D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E467D88-EA63-47E3-BEF1-B5E5B97FD1A1}" type="pres">
      <dgm:prSet presAssocID="{85023056-E7C9-46BB-AF9A-B6C6D5058CE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154D0-BFAC-4489-94E0-C3F4D66EA1E7}" type="pres">
      <dgm:prSet presAssocID="{85023056-E7C9-46BB-AF9A-B6C6D5058CE1}" presName="spNode" presStyleCnt="0"/>
      <dgm:spPr/>
    </dgm:pt>
    <dgm:pt modelId="{CEA883BE-0EAD-4953-AA28-1136B3DF6925}" type="pres">
      <dgm:prSet presAssocID="{D9C0FE2E-FF5D-4732-9DDD-504A76A1AB89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45A14A0-C594-43D8-AB80-A4E515ABA4D3}" type="pres">
      <dgm:prSet presAssocID="{D3742D48-2A05-4CF7-9F63-A31637316A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4F4B6-E6F9-4BDF-B7DA-951C22F3164A}" type="pres">
      <dgm:prSet presAssocID="{D3742D48-2A05-4CF7-9F63-A31637316A07}" presName="spNode" presStyleCnt="0"/>
      <dgm:spPr/>
    </dgm:pt>
    <dgm:pt modelId="{F7DFD8EB-90ED-4F77-96CA-6487D2A50256}" type="pres">
      <dgm:prSet presAssocID="{38DD545D-62C2-449E-9B98-618461A241BB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112139A1-6692-4625-A132-8FF17786F223}" type="presOf" srcId="{613A7FD6-C1B2-4BD0-802D-96C1193B4419}" destId="{B4CBFCC3-F51D-437E-86CE-F0CD0DD20DA4}" srcOrd="0" destOrd="0" presId="urn:microsoft.com/office/officeart/2005/8/layout/cycle6"/>
    <dgm:cxn modelId="{CB59CC2C-1558-4EE0-83E9-47921C64AE4A}" type="presOf" srcId="{D9C0FE2E-FF5D-4732-9DDD-504A76A1AB89}" destId="{CEA883BE-0EAD-4953-AA28-1136B3DF6925}" srcOrd="0" destOrd="0" presId="urn:microsoft.com/office/officeart/2005/8/layout/cycle6"/>
    <dgm:cxn modelId="{42AAFDE3-DC62-43DF-BB7C-4E5F68F1ADD5}" type="presOf" srcId="{20E0228D-CCAA-42E1-AA9E-C1880F3AC2DF}" destId="{9571B4A7-FA73-4C1E-B792-C7D3322F723B}" srcOrd="0" destOrd="0" presId="urn:microsoft.com/office/officeart/2005/8/layout/cycle6"/>
    <dgm:cxn modelId="{0FF3339D-4233-48B7-8B1A-941C6EA99849}" srcId="{E4B1CD28-355D-4CC9-B359-FF6CEEC0417A}" destId="{8C2788AE-298B-45DA-80E0-96EC66A2D7EE}" srcOrd="2" destOrd="0" parTransId="{62236B1F-883F-4909-9719-30C259FCDEF3}" sibTransId="{BD2DA98C-878B-4E1C-880D-CF1E935D01D2}"/>
    <dgm:cxn modelId="{5C0ED2F4-2816-4C06-B988-73EA4AD7951A}" type="presOf" srcId="{B9AEF49C-410D-46FB-88CA-E484C95E6427}" destId="{1FB3E678-881D-4A45-8D6B-3AC9E0440741}" srcOrd="0" destOrd="0" presId="urn:microsoft.com/office/officeart/2005/8/layout/cycle6"/>
    <dgm:cxn modelId="{CE73584E-2391-49D2-A6E7-31463AEECE06}" srcId="{E4B1CD28-355D-4CC9-B359-FF6CEEC0417A}" destId="{D3742D48-2A05-4CF7-9F63-A31637316A07}" srcOrd="4" destOrd="0" parTransId="{28C4407B-8F57-4568-9596-22192830D223}" sibTransId="{38DD545D-62C2-449E-9B98-618461A241BB}"/>
    <dgm:cxn modelId="{0BABA480-76D0-4876-B2C7-7344E6F8E75C}" type="presOf" srcId="{D3742D48-2A05-4CF7-9F63-A31637316A07}" destId="{145A14A0-C594-43D8-AB80-A4E515ABA4D3}" srcOrd="0" destOrd="0" presId="urn:microsoft.com/office/officeart/2005/8/layout/cycle6"/>
    <dgm:cxn modelId="{2487A180-FC84-432F-B2B5-42F9FE21590B}" type="presOf" srcId="{BD2DA98C-878B-4E1C-880D-CF1E935D01D2}" destId="{A5A6DBE7-2114-4717-8D12-1619CAC31490}" srcOrd="0" destOrd="0" presId="urn:microsoft.com/office/officeart/2005/8/layout/cycle6"/>
    <dgm:cxn modelId="{8F6A94AE-A105-4E0B-A851-512FECE49796}" type="presOf" srcId="{E4B1CD28-355D-4CC9-B359-FF6CEEC0417A}" destId="{996ADB0E-7DDA-49AF-925D-29C1A9BEEA5B}" srcOrd="0" destOrd="0" presId="urn:microsoft.com/office/officeart/2005/8/layout/cycle6"/>
    <dgm:cxn modelId="{D2AB67BC-CA66-48F8-8E01-B572B89A1166}" srcId="{E4B1CD28-355D-4CC9-B359-FF6CEEC0417A}" destId="{B9AEF49C-410D-46FB-88CA-E484C95E6427}" srcOrd="1" destOrd="0" parTransId="{4D4884FC-60EC-4B92-BA02-3DBDB05CE266}" sibTransId="{20E0228D-CCAA-42E1-AA9E-C1880F3AC2DF}"/>
    <dgm:cxn modelId="{01F38304-AB1C-4068-A85C-1684AC5F3E5F}" srcId="{E4B1CD28-355D-4CC9-B359-FF6CEEC0417A}" destId="{85023056-E7C9-46BB-AF9A-B6C6D5058CE1}" srcOrd="3" destOrd="0" parTransId="{A3E486A1-8E79-4C71-8AE8-CCA26F204779}" sibTransId="{D9C0FE2E-FF5D-4732-9DDD-504A76A1AB89}"/>
    <dgm:cxn modelId="{E66B915B-4952-489D-96A6-DFCE407E7FAF}" srcId="{E4B1CD28-355D-4CC9-B359-FF6CEEC0417A}" destId="{58BCC49A-3968-4593-857A-C9BF14147828}" srcOrd="0" destOrd="0" parTransId="{5943574E-824C-4F7E-BD2C-1ABA047B7556}" sibTransId="{613A7FD6-C1B2-4BD0-802D-96C1193B4419}"/>
    <dgm:cxn modelId="{6FB4693B-03BF-4CDF-BF7E-C4A9B156786A}" type="presOf" srcId="{38DD545D-62C2-449E-9B98-618461A241BB}" destId="{F7DFD8EB-90ED-4F77-96CA-6487D2A50256}" srcOrd="0" destOrd="0" presId="urn:microsoft.com/office/officeart/2005/8/layout/cycle6"/>
    <dgm:cxn modelId="{E11F7863-2496-465E-8C0E-90E4B0ACC7F7}" type="presOf" srcId="{85023056-E7C9-46BB-AF9A-B6C6D5058CE1}" destId="{9E467D88-EA63-47E3-BEF1-B5E5B97FD1A1}" srcOrd="0" destOrd="0" presId="urn:microsoft.com/office/officeart/2005/8/layout/cycle6"/>
    <dgm:cxn modelId="{3E6DFF2C-6EE6-46BD-BE4D-60A3F0EBC3CF}" type="presOf" srcId="{8C2788AE-298B-45DA-80E0-96EC66A2D7EE}" destId="{1A456D88-557B-400C-A1C1-46598DF27261}" srcOrd="0" destOrd="0" presId="urn:microsoft.com/office/officeart/2005/8/layout/cycle6"/>
    <dgm:cxn modelId="{F327B77D-7036-4005-903F-79373F3BE820}" type="presOf" srcId="{58BCC49A-3968-4593-857A-C9BF14147828}" destId="{3A5F75EB-64F8-43C2-83C6-0766139C0D1E}" srcOrd="0" destOrd="0" presId="urn:microsoft.com/office/officeart/2005/8/layout/cycle6"/>
    <dgm:cxn modelId="{FBE801CA-0849-4AB3-BD8A-5B0687E6B8EC}" type="presParOf" srcId="{996ADB0E-7DDA-49AF-925D-29C1A9BEEA5B}" destId="{3A5F75EB-64F8-43C2-83C6-0766139C0D1E}" srcOrd="0" destOrd="0" presId="urn:microsoft.com/office/officeart/2005/8/layout/cycle6"/>
    <dgm:cxn modelId="{2DF68B3F-249D-4FE3-BDEE-515D79CA4BF8}" type="presParOf" srcId="{996ADB0E-7DDA-49AF-925D-29C1A9BEEA5B}" destId="{5D9763C1-87EE-4358-AF0A-8BD573A8BEAC}" srcOrd="1" destOrd="0" presId="urn:microsoft.com/office/officeart/2005/8/layout/cycle6"/>
    <dgm:cxn modelId="{4B8E69C4-7A94-4746-81D9-B3FB4F984710}" type="presParOf" srcId="{996ADB0E-7DDA-49AF-925D-29C1A9BEEA5B}" destId="{B4CBFCC3-F51D-437E-86CE-F0CD0DD20DA4}" srcOrd="2" destOrd="0" presId="urn:microsoft.com/office/officeart/2005/8/layout/cycle6"/>
    <dgm:cxn modelId="{795B213A-B361-453A-9ECB-FECF10B6C35E}" type="presParOf" srcId="{996ADB0E-7DDA-49AF-925D-29C1A9BEEA5B}" destId="{1FB3E678-881D-4A45-8D6B-3AC9E0440741}" srcOrd="3" destOrd="0" presId="urn:microsoft.com/office/officeart/2005/8/layout/cycle6"/>
    <dgm:cxn modelId="{DC01B60A-3247-458C-9164-EAA5AFFCA23D}" type="presParOf" srcId="{996ADB0E-7DDA-49AF-925D-29C1A9BEEA5B}" destId="{BCDE48B8-0806-4A58-BFFA-7ECE2FA94359}" srcOrd="4" destOrd="0" presId="urn:microsoft.com/office/officeart/2005/8/layout/cycle6"/>
    <dgm:cxn modelId="{5CB9482B-A380-4A95-BF90-4CC21F9D445F}" type="presParOf" srcId="{996ADB0E-7DDA-49AF-925D-29C1A9BEEA5B}" destId="{9571B4A7-FA73-4C1E-B792-C7D3322F723B}" srcOrd="5" destOrd="0" presId="urn:microsoft.com/office/officeart/2005/8/layout/cycle6"/>
    <dgm:cxn modelId="{91116654-C141-48C7-810C-A7BA7D920DA7}" type="presParOf" srcId="{996ADB0E-7DDA-49AF-925D-29C1A9BEEA5B}" destId="{1A456D88-557B-400C-A1C1-46598DF27261}" srcOrd="6" destOrd="0" presId="urn:microsoft.com/office/officeart/2005/8/layout/cycle6"/>
    <dgm:cxn modelId="{9ABA55FA-C8CB-4CE8-9761-713954B76C3D}" type="presParOf" srcId="{996ADB0E-7DDA-49AF-925D-29C1A9BEEA5B}" destId="{41D1FB49-9B87-4918-89F1-84798FCC99BE}" srcOrd="7" destOrd="0" presId="urn:microsoft.com/office/officeart/2005/8/layout/cycle6"/>
    <dgm:cxn modelId="{CDE060B0-CA22-43A3-B904-D1F574DCE31F}" type="presParOf" srcId="{996ADB0E-7DDA-49AF-925D-29C1A9BEEA5B}" destId="{A5A6DBE7-2114-4717-8D12-1619CAC31490}" srcOrd="8" destOrd="0" presId="urn:microsoft.com/office/officeart/2005/8/layout/cycle6"/>
    <dgm:cxn modelId="{DED205E6-92FB-4709-96DE-6A9E26882D80}" type="presParOf" srcId="{996ADB0E-7DDA-49AF-925D-29C1A9BEEA5B}" destId="{9E467D88-EA63-47E3-BEF1-B5E5B97FD1A1}" srcOrd="9" destOrd="0" presId="urn:microsoft.com/office/officeart/2005/8/layout/cycle6"/>
    <dgm:cxn modelId="{7CE86071-6A15-4A54-B06A-F48C18977534}" type="presParOf" srcId="{996ADB0E-7DDA-49AF-925D-29C1A9BEEA5B}" destId="{AE9154D0-BFAC-4489-94E0-C3F4D66EA1E7}" srcOrd="10" destOrd="0" presId="urn:microsoft.com/office/officeart/2005/8/layout/cycle6"/>
    <dgm:cxn modelId="{A25E1842-DB7F-4253-A88E-5BFB110A7DD5}" type="presParOf" srcId="{996ADB0E-7DDA-49AF-925D-29C1A9BEEA5B}" destId="{CEA883BE-0EAD-4953-AA28-1136B3DF6925}" srcOrd="11" destOrd="0" presId="urn:microsoft.com/office/officeart/2005/8/layout/cycle6"/>
    <dgm:cxn modelId="{B3DE1CD5-3E0D-45F8-A4E9-379D227E3B04}" type="presParOf" srcId="{996ADB0E-7DDA-49AF-925D-29C1A9BEEA5B}" destId="{145A14A0-C594-43D8-AB80-A4E515ABA4D3}" srcOrd="12" destOrd="0" presId="urn:microsoft.com/office/officeart/2005/8/layout/cycle6"/>
    <dgm:cxn modelId="{A63710CE-59C1-426D-A6EC-D5DC0F99A424}" type="presParOf" srcId="{996ADB0E-7DDA-49AF-925D-29C1A9BEEA5B}" destId="{BCA4F4B6-E6F9-4BDF-B7DA-951C22F3164A}" srcOrd="13" destOrd="0" presId="urn:microsoft.com/office/officeart/2005/8/layout/cycle6"/>
    <dgm:cxn modelId="{52A479FE-6CA0-472D-BED1-7DE0B2047F01}" type="presParOf" srcId="{996ADB0E-7DDA-49AF-925D-29C1A9BEEA5B}" destId="{F7DFD8EB-90ED-4F77-96CA-6487D2A5025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F75EB-64F8-43C2-83C6-0766139C0D1E}">
      <dsp:nvSpPr>
        <dsp:cNvPr id="0" name=""/>
        <dsp:cNvSpPr/>
      </dsp:nvSpPr>
      <dsp:spPr>
        <a:xfrm>
          <a:off x="1542301" y="121480"/>
          <a:ext cx="1248227" cy="811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Tool Developer</a:t>
          </a:r>
        </a:p>
      </dsp:txBody>
      <dsp:txXfrm>
        <a:off x="1581908" y="161087"/>
        <a:ext cx="1169013" cy="732133"/>
      </dsp:txXfrm>
    </dsp:sp>
    <dsp:sp modelId="{B4CBFCC3-F51D-437E-86CE-F0CD0DD20DA4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2252765" y="128644"/>
              </a:moveTo>
              <a:arcTo wR="1620088" hR="1620088" stAng="17579212" swAng="19601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3E678-881D-4A45-8D6B-3AC9E0440741}">
      <dsp:nvSpPr>
        <dsp:cNvPr id="0" name=""/>
        <dsp:cNvSpPr/>
      </dsp:nvSpPr>
      <dsp:spPr>
        <a:xfrm>
          <a:off x="3083097" y="1240934"/>
          <a:ext cx="1248227" cy="811347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Device Industry</a:t>
          </a:r>
        </a:p>
      </dsp:txBody>
      <dsp:txXfrm>
        <a:off x="3122704" y="1280541"/>
        <a:ext cx="1169013" cy="732133"/>
      </dsp:txXfrm>
    </dsp:sp>
    <dsp:sp modelId="{9571B4A7-FA73-4C1E-B792-C7D3322F723B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3237966" y="1535478"/>
              </a:moveTo>
              <a:arcTo wR="1620088" hR="1620088" stAng="21420380" swAng="2195224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56D88-557B-400C-A1C1-46598DF27261}">
      <dsp:nvSpPr>
        <dsp:cNvPr id="0" name=""/>
        <dsp:cNvSpPr/>
      </dsp:nvSpPr>
      <dsp:spPr>
        <a:xfrm>
          <a:off x="2494565" y="3052248"/>
          <a:ext cx="1248227" cy="81134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Patients</a:t>
          </a:r>
        </a:p>
      </dsp:txBody>
      <dsp:txXfrm>
        <a:off x="2534172" y="3091855"/>
        <a:ext cx="1169013" cy="732133"/>
      </dsp:txXfrm>
    </dsp:sp>
    <dsp:sp modelId="{A5A6DBE7-2114-4717-8D12-1619CAC31490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1941809" y="3207912"/>
              </a:moveTo>
              <a:arcTo wR="1620088" hR="1620088" stAng="4712756" swAng="1374488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7D88-EA63-47E3-BEF1-B5E5B97FD1A1}">
      <dsp:nvSpPr>
        <dsp:cNvPr id="0" name=""/>
        <dsp:cNvSpPr/>
      </dsp:nvSpPr>
      <dsp:spPr>
        <a:xfrm>
          <a:off x="590037" y="3052248"/>
          <a:ext cx="1248227" cy="811347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FDA-Product Evaluators</a:t>
          </a:r>
        </a:p>
      </dsp:txBody>
      <dsp:txXfrm>
        <a:off x="629644" y="3091855"/>
        <a:ext cx="1169013" cy="732133"/>
      </dsp:txXfrm>
    </dsp:sp>
    <dsp:sp modelId="{CEA883BE-0EAD-4953-AA28-1136B3DF6925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270579" y="2516476"/>
              </a:moveTo>
              <a:arcTo wR="1620088" hR="1620088" stAng="8784395" swAng="2195224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A14A0-C594-43D8-AB80-A4E515ABA4D3}">
      <dsp:nvSpPr>
        <dsp:cNvPr id="0" name=""/>
        <dsp:cNvSpPr/>
      </dsp:nvSpPr>
      <dsp:spPr>
        <a:xfrm>
          <a:off x="1505" y="1240934"/>
          <a:ext cx="1248227" cy="81134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FDA- Regulatory Scientists</a:t>
          </a:r>
        </a:p>
      </dsp:txBody>
      <dsp:txXfrm>
        <a:off x="41112" y="1280541"/>
        <a:ext cx="1169013" cy="732133"/>
      </dsp:txXfrm>
    </dsp:sp>
    <dsp:sp modelId="{F7DFD8EB-90ED-4F77-96CA-6487D2A50256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282441" y="706093"/>
              </a:moveTo>
              <a:arcTo wR="1620088" hR="1620088" stAng="12860654" swAng="1960134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F75EB-64F8-43C2-83C6-0766139C0D1E}">
      <dsp:nvSpPr>
        <dsp:cNvPr id="0" name=""/>
        <dsp:cNvSpPr/>
      </dsp:nvSpPr>
      <dsp:spPr>
        <a:xfrm>
          <a:off x="1542301" y="121480"/>
          <a:ext cx="1248227" cy="8113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Tool Developer</a:t>
          </a:r>
        </a:p>
      </dsp:txBody>
      <dsp:txXfrm>
        <a:off x="1581908" y="161087"/>
        <a:ext cx="1169013" cy="732133"/>
      </dsp:txXfrm>
    </dsp:sp>
    <dsp:sp modelId="{B4CBFCC3-F51D-437E-86CE-F0CD0DD20DA4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2252765" y="128644"/>
              </a:moveTo>
              <a:arcTo wR="1620088" hR="1620088" stAng="17579212" swAng="1960134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3E678-881D-4A45-8D6B-3AC9E0440741}">
      <dsp:nvSpPr>
        <dsp:cNvPr id="0" name=""/>
        <dsp:cNvSpPr/>
      </dsp:nvSpPr>
      <dsp:spPr>
        <a:xfrm>
          <a:off x="3083097" y="1240934"/>
          <a:ext cx="1248227" cy="811347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Device Industry</a:t>
          </a:r>
        </a:p>
      </dsp:txBody>
      <dsp:txXfrm>
        <a:off x="3122704" y="1280541"/>
        <a:ext cx="1169013" cy="732133"/>
      </dsp:txXfrm>
    </dsp:sp>
    <dsp:sp modelId="{9571B4A7-FA73-4C1E-B792-C7D3322F723B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3237966" y="1535478"/>
              </a:moveTo>
              <a:arcTo wR="1620088" hR="1620088" stAng="21420380" swAng="2195224"/>
            </a:path>
          </a:pathLst>
        </a:custGeom>
        <a:noFill/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56D88-557B-400C-A1C1-46598DF27261}">
      <dsp:nvSpPr>
        <dsp:cNvPr id="0" name=""/>
        <dsp:cNvSpPr/>
      </dsp:nvSpPr>
      <dsp:spPr>
        <a:xfrm>
          <a:off x="2494565" y="3052248"/>
          <a:ext cx="1248227" cy="81134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Patients</a:t>
          </a:r>
        </a:p>
      </dsp:txBody>
      <dsp:txXfrm>
        <a:off x="2534172" y="3091855"/>
        <a:ext cx="1169013" cy="732133"/>
      </dsp:txXfrm>
    </dsp:sp>
    <dsp:sp modelId="{A5A6DBE7-2114-4717-8D12-1619CAC31490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1941809" y="3207912"/>
              </a:moveTo>
              <a:arcTo wR="1620088" hR="1620088" stAng="4712756" swAng="1374488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7D88-EA63-47E3-BEF1-B5E5B97FD1A1}">
      <dsp:nvSpPr>
        <dsp:cNvPr id="0" name=""/>
        <dsp:cNvSpPr/>
      </dsp:nvSpPr>
      <dsp:spPr>
        <a:xfrm>
          <a:off x="590037" y="3052248"/>
          <a:ext cx="1248227" cy="811347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FDA-Product Evaluators</a:t>
          </a:r>
        </a:p>
      </dsp:txBody>
      <dsp:txXfrm>
        <a:off x="629644" y="3091855"/>
        <a:ext cx="1169013" cy="732133"/>
      </dsp:txXfrm>
    </dsp:sp>
    <dsp:sp modelId="{CEA883BE-0EAD-4953-AA28-1136B3DF6925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270579" y="2516476"/>
              </a:moveTo>
              <a:arcTo wR="1620088" hR="1620088" stAng="8784395" swAng="2195224"/>
            </a:path>
          </a:pathLst>
        </a:custGeom>
        <a:noFill/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5A14A0-C594-43D8-AB80-A4E515ABA4D3}">
      <dsp:nvSpPr>
        <dsp:cNvPr id="0" name=""/>
        <dsp:cNvSpPr/>
      </dsp:nvSpPr>
      <dsp:spPr>
        <a:xfrm>
          <a:off x="1505" y="1240934"/>
          <a:ext cx="1248227" cy="811347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Helvetica" panose="020B0604020202020204" pitchFamily="34" charset="0"/>
              <a:cs typeface="Helvetica" panose="020B0604020202020204" pitchFamily="34" charset="0"/>
            </a:rPr>
            <a:t>FDA- Regulatory Scientists</a:t>
          </a:r>
        </a:p>
      </dsp:txBody>
      <dsp:txXfrm>
        <a:off x="41112" y="1280541"/>
        <a:ext cx="1169013" cy="732133"/>
      </dsp:txXfrm>
    </dsp:sp>
    <dsp:sp modelId="{F7DFD8EB-90ED-4F77-96CA-6487D2A50256}">
      <dsp:nvSpPr>
        <dsp:cNvPr id="0" name=""/>
        <dsp:cNvSpPr/>
      </dsp:nvSpPr>
      <dsp:spPr>
        <a:xfrm>
          <a:off x="546326" y="527154"/>
          <a:ext cx="3240177" cy="3240177"/>
        </a:xfrm>
        <a:custGeom>
          <a:avLst/>
          <a:gdLst/>
          <a:ahLst/>
          <a:cxnLst/>
          <a:rect l="0" t="0" r="0" b="0"/>
          <a:pathLst>
            <a:path>
              <a:moveTo>
                <a:pt x="282441" y="706093"/>
              </a:moveTo>
              <a:arcTo wR="1620088" hR="1620088" stAng="12860654" swAng="1960134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8F4E40-68A8-450E-B2B1-933A42C9C6D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19960-5253-4678-84D1-44E6FAFFD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4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0434DE-4281-4F9B-B76F-420489A41C64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F4052D-4D0F-481E-98D4-9459FA333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DDT@fda.hhs.gov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everyone.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I am going to give you an introduction of FDA’s MDDT program and Mock pre-submissions.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qualification process is composed of four phases, with two phases being optional.</a:t>
            </a:r>
          </a:p>
          <a:p>
            <a:r>
              <a:rPr lang="en-US" dirty="0"/>
              <a:t>The first phase is the proposal phase 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the proposal phase is to determine if the MDDT is suitable for qualification through the MDDT program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 is expected to respond to the MDDT proposal within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days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evaluation of the proposal, if the tool is considered suitable for qualification through the MDDT program, the Agency will engage with submitter to determine which follow-up phase is appropriate.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0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Qualification Process can go …</a:t>
            </a:r>
          </a:p>
          <a:p>
            <a:endParaRPr lang="en-US" dirty="0"/>
          </a:p>
          <a:p>
            <a:r>
              <a:rPr lang="en-US" dirty="0"/>
              <a:t>Directly to last phase, qualification phase if ready for review;</a:t>
            </a:r>
          </a:p>
          <a:p>
            <a:endParaRPr lang="en-US" dirty="0"/>
          </a:p>
          <a:p>
            <a:r>
              <a:rPr lang="en-US" dirty="0"/>
              <a:t>Pre-qualification phase: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submitter needs the Agency to provide feedback on the plan to collect evidence to support qualification of the tool.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Incubator phase: if the Agency needs to work with the submitter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development of tools that have potential to significantly improve public health.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3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what to expect during the qualification phase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but not the least, Image databases with ground truth annotation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84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resources can be found at following FDA webpages.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35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far there have been two mock submissions</a:t>
            </a:r>
            <a:r>
              <a:rPr lang="en-US" b="1" dirty="0"/>
              <a:t>, or rather mock pre-submissions </a:t>
            </a:r>
            <a:r>
              <a:rPr lang="en-US" dirty="0"/>
              <a:t>received by the Agency. </a:t>
            </a:r>
          </a:p>
          <a:p>
            <a:endParaRPr lang="en-US" dirty="0"/>
          </a:p>
          <a:p>
            <a:r>
              <a:rPr lang="en-US" dirty="0"/>
              <a:t>NCI …</a:t>
            </a:r>
          </a:p>
          <a:p>
            <a:r>
              <a:rPr lang="en-US" dirty="0"/>
              <a:t>Medical Device Innovation Consortium …</a:t>
            </a:r>
          </a:p>
          <a:p>
            <a:endParaRPr lang="en-US" dirty="0"/>
          </a:p>
          <a:p>
            <a:r>
              <a:rPr lang="en-US" dirty="0"/>
              <a:t>The purpose of the Mock submission is to </a:t>
            </a:r>
            <a:r>
              <a:rPr lang="en-US" b="1" dirty="0"/>
              <a:t>bring transparency regarding the Agency’s current thinkin</a:t>
            </a:r>
            <a:r>
              <a:rPr lang="en-US" dirty="0"/>
              <a:t>g for topics that </a:t>
            </a:r>
            <a:r>
              <a:rPr lang="en-US" b="1" dirty="0"/>
              <a:t>multiple</a:t>
            </a:r>
            <a:r>
              <a:rPr lang="en-US" dirty="0"/>
              <a:t> companies are interested in.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8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mock pre-submissions from NCI included Multiplex Proteomics Mass Spectrometry platform, and Multiplex affinity arrays.</a:t>
            </a:r>
          </a:p>
          <a:p>
            <a:endParaRPr lang="en-US" dirty="0"/>
          </a:p>
          <a:p>
            <a:r>
              <a:rPr lang="en-US" dirty="0"/>
              <a:t>The pre-submissions were submitted to FDA for review.</a:t>
            </a:r>
          </a:p>
          <a:p>
            <a:endParaRPr lang="en-US" dirty="0"/>
          </a:p>
          <a:p>
            <a:r>
              <a:rPr lang="en-US" dirty="0"/>
              <a:t>After FDA review, a “Lessons learned” intro paper … Clinical Chemistry … special report</a:t>
            </a:r>
          </a:p>
          <a:p>
            <a:endParaRPr lang="en-US" dirty="0"/>
          </a:p>
          <a:p>
            <a:r>
              <a:rPr lang="en-US" dirty="0"/>
              <a:t>The supplemental materials of the paper included: original pre-submissions and corresponding FDA feedbacks.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mock pre-submissions for protein-based multiplex assays serve as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examples of review comments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proteomics community that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 our thinking at that 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mock Q-subs for Virtual Patient Model were submitted by MDIC working group on clinical trials informed by bench and simulation, under Q150804. </a:t>
            </a:r>
          </a:p>
          <a:p>
            <a:endParaRPr lang="en-US" dirty="0"/>
          </a:p>
          <a:p>
            <a:r>
              <a:rPr lang="en-US" dirty="0"/>
              <a:t>Started with an informational meeting request, followed by two supplements. </a:t>
            </a:r>
          </a:p>
          <a:p>
            <a:endParaRPr lang="en-US" dirty="0"/>
          </a:p>
          <a:p>
            <a:r>
              <a:rPr lang="en-US" dirty="0"/>
              <a:t>The first supplement had an overview …</a:t>
            </a:r>
          </a:p>
          <a:p>
            <a:endParaRPr lang="en-US" dirty="0"/>
          </a:p>
          <a:p>
            <a:r>
              <a:rPr lang="en-US" dirty="0"/>
              <a:t>The second supplement had a clinical study proposal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 provided comments for these mock Q-subs.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75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more information, you can go to MDIC webpage for this project</a:t>
            </a:r>
            <a:r>
              <a:rPr lang="en-US" dirty="0">
                <a:effectLst/>
              </a:rPr>
              <a:t> that includes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overview of the project, working group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4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name is Cheng Cui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 am a scientific reviewer at the division of Molecular Genetics and Pathology , now OHT-7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of In Vitro Diagnostics and Radiological Health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division oversees the regulation of digital pathology medical devices.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0BCD560-490E-429D-811D-D5008154DA73}" type="slidenum">
              <a:rPr lang="en-US" altLang="en-US">
                <a:latin typeface="Candara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B9EC3C-CE9A-E64B-A2AB-4AD4DE824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27D43C0-8B85-4008-A1B8-D7AF81394F0A}" type="slidenum">
              <a:rPr lang="en-US" altLang="en-US">
                <a:latin typeface="Candara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Candar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take a look of the MDDT program.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4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MDDT program started in 2013 and a final FDA guidance, Qualification of Medical Device Development Tools, was issued in August 2017.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 will go over today about the MDDT program is covered in detail in this guidance.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I would recommend refer to this guidance if you have any questions regarding MDDT program, or you can contact MDDT program directly by sending an email to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MDDT@fda.hhs.gov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0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 want to start with the purposes of having this MDDT program.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 MDDT program, the Agency hopes the MDDT program can foster …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 also hopes that MDDTs, once been qualified by the Agency, can be applied in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device submissions to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regulatory burden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 sz="30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 sz="30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 sz="30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489868" fontAlgn="base">
              <a:spcBef>
                <a:spcPct val="0"/>
              </a:spcBef>
              <a:spcAft>
                <a:spcPct val="0"/>
              </a:spcAft>
              <a:defRPr/>
            </a:pPr>
            <a:fld id="{F5CC3653-0626-4436-957E-71A695167BF1}" type="slidenum">
              <a:rPr lang="en-US" altLang="en-US" sz="1200"/>
              <a:pPr defTabSz="1489868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621316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Agency also hopes that qualified MDDTs can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promote efficiency in CDRH regulatory review resources,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minimize uncertainty in regulatory review process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facilitates timely evaluation of medical devices.</a:t>
            </a:r>
          </a:p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000"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>
              <a:defRPr sz="3000"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>
              <a:defRPr sz="3000"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>
              <a:defRPr sz="3000"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defTabSz="1489868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489868" fontAlgn="base">
              <a:spcBef>
                <a:spcPct val="0"/>
              </a:spcBef>
              <a:spcAft>
                <a:spcPct val="0"/>
              </a:spcAft>
              <a:defRPr/>
            </a:pPr>
            <a:fld id="{F5CC3653-0626-4436-957E-71A695167BF1}" type="slidenum">
              <a:rPr lang="en-US" altLang="en-US" sz="1200"/>
              <a:pPr defTabSz="1489868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04472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Based on how the MDDT measures the relevant parameters …</a:t>
            </a:r>
          </a:p>
          <a:p>
            <a:endParaRPr lang="en-US" dirty="0"/>
          </a:p>
          <a:p>
            <a:r>
              <a:rPr lang="en-US" dirty="0"/>
              <a:t>For more details about the definition of these three MDDT types, please refer to the FDA guidance for MDDT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18D16-70BB-4CBD-9FB5-D61B1E4C7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914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determining whether to qualify a proposed MDDT, the Agency will consider the following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4052D-4D0F-481E-98D4-9459FA3333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6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 dirty="0"/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47" y="261425"/>
            <a:ext cx="2703422" cy="56331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126784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470" y="5291167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3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17044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9397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88" y="5307876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911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36" y="2648601"/>
            <a:ext cx="4198518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46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905000"/>
            <a:ext cx="8229600" cy="2718392"/>
          </a:xfrm>
          <a:prstGeom prst="rect">
            <a:avLst/>
          </a:prstGeom>
        </p:spPr>
        <p:txBody>
          <a:bodyPr lIns="91418" tIns="45710" rIns="91418" bIns="45710"/>
          <a:lstStyle>
            <a:lvl1pPr marL="0" indent="0" algn="l" defTabSz="9128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tabLst>
                <a:tab pos="228546" algn="l"/>
              </a:tabLst>
              <a:defRPr lang="en-US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091" algn="l" defTabSz="9128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defRPr lang="en-US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685637" algn="l" defTabSz="912813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defRPr lang="en-US" sz="36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6" y="147373"/>
            <a:ext cx="853440" cy="3657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4343401" y="3765"/>
            <a:ext cx="4715589" cy="1077198"/>
          </a:xfrm>
          <a:prstGeom prst="rect">
            <a:avLst/>
          </a:prstGeom>
          <a:noFill/>
        </p:spPr>
        <p:txBody>
          <a:bodyPr wrap="square" lIns="91418" tIns="45710" rIns="91418" bIns="45710" rtlCol="0">
            <a:spAutoFit/>
          </a:bodyPr>
          <a:lstStyle/>
          <a:p>
            <a:pPr algn="r" defTabSz="914180"/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Office of Science and Engineering Laboratories</a:t>
            </a:r>
          </a:p>
          <a:p>
            <a:pPr algn="r" defTabSz="914180"/>
            <a:r>
              <a:rPr lang="en-US" sz="1600" b="1" i="1" dirty="0">
                <a:solidFill>
                  <a:prstClr val="white"/>
                </a:solidFill>
                <a:latin typeface="Calibri" panose="020F0502020204030204" pitchFamily="34" charset="0"/>
              </a:rPr>
              <a:t>Excellence in Regulatory Science</a:t>
            </a:r>
          </a:p>
          <a:p>
            <a:pPr algn="r" defTabSz="914180">
              <a:defRPr/>
            </a:pPr>
            <a:r>
              <a:rPr lang="en-US" sz="1600" b="1" dirty="0">
                <a:solidFill>
                  <a:prstClr val="white"/>
                </a:solidFill>
                <a:latin typeface="Calibri" panose="020F0502020204030204" pitchFamily="34" charset="0"/>
              </a:rPr>
              <a:t>	</a:t>
            </a:r>
          </a:p>
          <a:p>
            <a:pPr algn="r" defTabSz="914180"/>
            <a:endParaRPr lang="en-US" sz="16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54" y="6147732"/>
            <a:ext cx="709290" cy="72951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1" y="6201711"/>
            <a:ext cx="573950" cy="60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47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386370"/>
            <a:ext cx="7843405" cy="9260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07994"/>
            <a:ext cx="8509103" cy="42860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10/5/2019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765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335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75327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69796"/>
            <a:ext cx="620543" cy="74308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30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614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36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54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0614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 dirty="0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5559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9229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4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2020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3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425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5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0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5"/>
            <a:ext cx="2895600" cy="365125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47979" y="6409772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12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29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5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DDT@fda.hhs.gov" TargetMode="External"/><Relationship Id="rId7" Type="http://schemas.openxmlformats.org/officeDocument/2006/relationships/hyperlink" Target="https://www.fda.gov/ucm/groups/fdagov-public/@fdagov-meddev-gen/documents/document/ucm311176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da.gov/MedicalDevices/ScienceandResearch/MedicalDeviceDevelopmentToolsMDDT/default.htm" TargetMode="External"/><Relationship Id="rId5" Type="http://schemas.openxmlformats.org/officeDocument/2006/relationships/hyperlink" Target="https://www.fda.gov/ucm/groups/fdagov-public/@fdagov-meddev-gen/documents/document/ucm374432.pdf" TargetMode="External"/><Relationship Id="rId4" Type="http://schemas.openxmlformats.org/officeDocument/2006/relationships/hyperlink" Target="https://www.federalregister.gov/documents/2017/08/10/2017-16827/qualification-of-medical-device-development-tools-guidance-for-industry-tool-developers-and-food-an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dic.org/project/virtual-patient-vp-model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dic.org/project/virtual-patient-vp-mode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MDDT Program </a:t>
            </a:r>
            <a:br>
              <a:rPr lang="en-US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br>
              <a:rPr lang="en-US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Mock Submissions</a:t>
            </a:r>
            <a:endParaRPr lang="en-US" b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 Alliance for Digital Pathology</a:t>
            </a:r>
          </a:p>
          <a:p>
            <a:r>
              <a:rPr lang="en-US" dirty="0"/>
              <a:t> October 5th, 2019</a:t>
            </a:r>
          </a:p>
          <a:p>
            <a:endParaRPr lang="en-US" dirty="0"/>
          </a:p>
          <a:p>
            <a:r>
              <a:rPr lang="en-US" dirty="0"/>
              <a:t>Cheng Cui </a:t>
            </a:r>
          </a:p>
          <a:p>
            <a:r>
              <a:rPr lang="en-US" dirty="0"/>
              <a:t>FDA/CDRH/OPEQ/OHT7(OIR)/DMGP</a:t>
            </a:r>
          </a:p>
        </p:txBody>
      </p:sp>
    </p:spTree>
    <p:extLst>
      <p:ext uri="{BB962C8B-B14F-4D97-AF65-F5344CB8AC3E}">
        <p14:creationId xmlns:p14="http://schemas.microsoft.com/office/powerpoint/2010/main" val="141776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6332" y="255876"/>
            <a:ext cx="7815168" cy="725199"/>
          </a:xfrm>
        </p:spPr>
        <p:txBody>
          <a:bodyPr>
            <a:normAutofit fontScale="90000"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CDRH Qualification Decision</a:t>
            </a:r>
            <a:b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Framework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333" y="1295400"/>
            <a:ext cx="815806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Key considerations for qualifying a proposed MDDT</a:t>
            </a:r>
          </a:p>
          <a:p>
            <a:pPr marL="225425" indent="-225425"/>
            <a:r>
              <a:rPr lang="en-US" sz="2800" dirty="0"/>
              <a:t>MDDT description </a:t>
            </a:r>
          </a:p>
          <a:p>
            <a:pPr marL="225425" indent="-225425"/>
            <a:r>
              <a:rPr lang="en-US" sz="2800" dirty="0"/>
              <a:t>Context of use </a:t>
            </a:r>
          </a:p>
          <a:p>
            <a:pPr marL="225425" indent="-225425"/>
            <a:r>
              <a:rPr lang="en-US" sz="2800" dirty="0"/>
              <a:t>Public Health Impact </a:t>
            </a:r>
          </a:p>
          <a:p>
            <a:pPr marL="225425" indent="-225425"/>
            <a:r>
              <a:rPr lang="en-US" sz="2800" dirty="0"/>
              <a:t>Strength of evidence </a:t>
            </a:r>
          </a:p>
          <a:p>
            <a:pPr marL="225425" indent="-225425"/>
            <a:r>
              <a:rPr lang="en-US" sz="2800" dirty="0"/>
              <a:t>Assessment of advantages and disadvantages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159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6332" y="255876"/>
            <a:ext cx="7815168" cy="725199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CDRH Qualification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396" y="914400"/>
            <a:ext cx="8158068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Proposal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Incubator Phase (Optional)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Pre-Qualification Phase (Optional)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Qualification Phase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2962275"/>
            <a:ext cx="7886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6332" y="255876"/>
            <a:ext cx="7815168" cy="725199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CDRH Qualification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396" y="914400"/>
            <a:ext cx="8158068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Proposal Phase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Incubator Phase (Optional)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Pre-Qualification Phase (Optional)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Qualification Phase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" y="2962275"/>
            <a:ext cx="7886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25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6332" y="255876"/>
            <a:ext cx="7815168" cy="725199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Qualification Phase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396" y="914400"/>
            <a:ext cx="8158068" cy="5257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/>
              <a:t>Submitters should provide complete qualification package that includes</a:t>
            </a:r>
          </a:p>
          <a:p>
            <a:r>
              <a:rPr lang="en-US" sz="2800" dirty="0"/>
              <a:t>all descriptive elements and protocols as described in the proposal and pre-qualification sections</a:t>
            </a:r>
          </a:p>
          <a:p>
            <a:r>
              <a:rPr lang="en-US" sz="2800" dirty="0"/>
              <a:t>statement if tool has been previously submitted to MDDT Program or through the Drug Development Tool Program</a:t>
            </a:r>
          </a:p>
          <a:p>
            <a:r>
              <a:rPr lang="en-US" sz="2800" dirty="0"/>
              <a:t>MDDT description</a:t>
            </a:r>
          </a:p>
          <a:p>
            <a:r>
              <a:rPr lang="en-US" sz="2800" dirty="0"/>
              <a:t>all evidence needed to support qualification</a:t>
            </a:r>
          </a:p>
          <a:p>
            <a:r>
              <a:rPr lang="en-US" sz="2800" dirty="0"/>
              <a:t>discussion of how strength of evidence supports qualification</a:t>
            </a:r>
          </a:p>
          <a:p>
            <a:r>
              <a:rPr lang="en-US" sz="2800" dirty="0"/>
              <a:t>assessment of advantages and disadvantages for tool use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Appendix 1 of the MDDT guidance provides more details on how to submit a complete qualification package</a:t>
            </a:r>
          </a:p>
        </p:txBody>
      </p:sp>
    </p:spTree>
    <p:extLst>
      <p:ext uri="{BB962C8B-B14F-4D97-AF65-F5344CB8AC3E}">
        <p14:creationId xmlns:p14="http://schemas.microsoft.com/office/powerpoint/2010/main" val="300084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55876"/>
            <a:ext cx="8191500" cy="725199"/>
          </a:xfrm>
        </p:spPr>
        <p:txBody>
          <a:bodyPr>
            <a:normAutofit fontScale="90000"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MDDT Exciting Growth Opportunities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1" cy="5486400"/>
          </a:xfrm>
        </p:spPr>
        <p:txBody>
          <a:bodyPr>
            <a:normAutofit/>
          </a:bodyPr>
          <a:lstStyle/>
          <a:p>
            <a:r>
              <a:rPr lang="en-US" sz="2800" b="1" dirty="0"/>
              <a:t>The MDDT program is seeking new MDDT submissions in the following key areas:</a:t>
            </a:r>
          </a:p>
          <a:p>
            <a:pPr lvl="1"/>
            <a:r>
              <a:rPr lang="en-US" sz="2400" b="1" dirty="0"/>
              <a:t>Surrogate outcomes for clinical trials</a:t>
            </a:r>
          </a:p>
          <a:p>
            <a:pPr lvl="1"/>
            <a:r>
              <a:rPr lang="en-US" sz="2400" b="1" dirty="0"/>
              <a:t>Biomarker Tests for physiological safety (e.g., electrical hazard, light/EM radiation hazard, biocompatibility, toxicology)</a:t>
            </a:r>
          </a:p>
          <a:p>
            <a:pPr lvl="1"/>
            <a:r>
              <a:rPr lang="en-US" sz="2400" b="1" dirty="0"/>
              <a:t>Bench Testing Evaluation Methodologies</a:t>
            </a:r>
          </a:p>
          <a:p>
            <a:pPr lvl="1"/>
            <a:r>
              <a:rPr lang="en-US" sz="2400" b="1" dirty="0"/>
              <a:t>Computational Modeling and Simulation tools</a:t>
            </a:r>
          </a:p>
          <a:p>
            <a:pPr lvl="1"/>
            <a:r>
              <a:rPr lang="en-US" sz="2400" b="1" dirty="0"/>
              <a:t>Phantom Tools</a:t>
            </a:r>
          </a:p>
          <a:p>
            <a:pPr lvl="1"/>
            <a:r>
              <a:rPr lang="en-US" sz="2400" b="1" dirty="0"/>
              <a:t>Image Databases with Ground Truth Annotation</a:t>
            </a:r>
          </a:p>
        </p:txBody>
      </p:sp>
    </p:spTree>
    <p:extLst>
      <p:ext uri="{BB962C8B-B14F-4D97-AF65-F5344CB8AC3E}">
        <p14:creationId xmlns:p14="http://schemas.microsoft.com/office/powerpoint/2010/main" val="6804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28600"/>
            <a:ext cx="7843405" cy="756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Resources for 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1143000"/>
            <a:ext cx="821055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Inquiries for Additional Information email:  </a:t>
            </a:r>
            <a:r>
              <a:rPr lang="en-US" sz="2200" dirty="0">
                <a:hlinkClick r:id="rId3"/>
              </a:rPr>
              <a:t>MDDT@fda.hhs.gov</a:t>
            </a: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FR notice announcing the MDDT Program (8/10/2017):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>
                <a:hlinkClick r:id="rId4"/>
              </a:rPr>
              <a:t>https://www.federalregister.gov/documents/2017/08/10/2017-16827/qualification-of-medical-device-development-tools-guidance-for-industry-tool-developers-and-food-and</a:t>
            </a:r>
            <a:endParaRPr lang="en-US" sz="2200" dirty="0"/>
          </a:p>
          <a:p>
            <a:endParaRPr lang="en-US" sz="2000" dirty="0"/>
          </a:p>
          <a:p>
            <a:r>
              <a:rPr lang="en-US" sz="2200" dirty="0"/>
              <a:t>MDDT Guidance Document: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>
                <a:hlinkClick r:id="rId5"/>
              </a:rPr>
              <a:t>https://www.fda.gov/ucm/groups/fdagov-public/@fdagov-meddev-gen/documents/document/ucm374432.pdf</a:t>
            </a:r>
            <a:endParaRPr lang="en-US" sz="22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200" dirty="0"/>
              <a:t>MDDT Public Webpage:</a:t>
            </a:r>
          </a:p>
          <a:p>
            <a:pPr marL="400050" lvl="1" indent="0">
              <a:buNone/>
            </a:pPr>
            <a:r>
              <a:rPr lang="en-US" sz="2200" u="sng" dirty="0">
                <a:hlinkClick r:id="rId6"/>
              </a:rPr>
              <a:t>http://www.fda.gov/MedicalDevices/ScienceandResearch/MedicalDeviceDevelopmentToolsMDDT/default.htm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en-US" sz="2200" dirty="0"/>
              <a:t>Q-Submission Guidance Document: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>
                <a:hlinkClick r:id="rId7"/>
              </a:rPr>
              <a:t>https://www.fda.gov/ucm/groups/fdagov-public/@fdagov-meddev-gen/documents/document/ucm311176.pdf</a:t>
            </a:r>
            <a:endParaRPr lang="en-US" sz="22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373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Mock submissions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8184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55876"/>
            <a:ext cx="8191500" cy="725199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Two Mock Q-Subs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1" cy="5486400"/>
          </a:xfrm>
        </p:spPr>
        <p:txBody>
          <a:bodyPr>
            <a:normAutofit/>
          </a:bodyPr>
          <a:lstStyle/>
          <a:p>
            <a:r>
              <a:rPr lang="en-US" sz="2400" b="1" dirty="0"/>
              <a:t>Mock pre-submissions for Protein-based multiplex assays (2008-2010) </a:t>
            </a:r>
          </a:p>
          <a:p>
            <a:endParaRPr lang="en-US" sz="2400" b="1" dirty="0"/>
          </a:p>
          <a:p>
            <a:r>
              <a:rPr lang="en-US" sz="2400" b="1" dirty="0"/>
              <a:t>Mock Q-subs for Virtual Patient (VP) Model submitted by MDIC (2015-2016)</a:t>
            </a:r>
          </a:p>
        </p:txBody>
      </p:sp>
    </p:spTree>
    <p:extLst>
      <p:ext uri="{BB962C8B-B14F-4D97-AF65-F5344CB8AC3E}">
        <p14:creationId xmlns:p14="http://schemas.microsoft.com/office/powerpoint/2010/main" val="150897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55876"/>
            <a:ext cx="8191500" cy="725199"/>
          </a:xfrm>
        </p:spPr>
        <p:txBody>
          <a:bodyPr>
            <a:normAutofit fontScale="90000"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Mock pre-submissions for Protein-based multiplex assays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13" y="1471613"/>
            <a:ext cx="4124325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Mock pre-submissions to FDA</a:t>
            </a:r>
            <a:r>
              <a:rPr lang="en-US" sz="2000" b="1" dirty="0"/>
              <a:t>:</a:t>
            </a:r>
            <a:endParaRPr lang="en-US" sz="2000" b="1" i="1" dirty="0">
              <a:solidFill>
                <a:srgbClr val="000000"/>
              </a:solidFill>
            </a:endParaRPr>
          </a:p>
          <a:p>
            <a:pPr marL="401638" lvl="1" indent="-177800">
              <a:buFont typeface="Arial" charset="0"/>
              <a:buChar char="•"/>
            </a:pPr>
            <a:r>
              <a:rPr lang="en-US" b="0" dirty="0"/>
              <a:t>Multiplex </a:t>
            </a:r>
            <a:r>
              <a:rPr lang="en-US" dirty="0"/>
              <a:t>Proteomics Mass Spectrometry platform</a:t>
            </a:r>
            <a:endParaRPr lang="en-US" b="0" dirty="0"/>
          </a:p>
          <a:p>
            <a:pPr marL="401638" lvl="1" indent="-177800">
              <a:buFont typeface="Arial" charset="0"/>
              <a:buChar char="•"/>
            </a:pPr>
            <a:r>
              <a:rPr lang="en-US" b="0" dirty="0"/>
              <a:t>Multiplex affinity arrays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Submitted to FDA for review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“Lessons learned” intro paper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b="0" dirty="0"/>
              <a:t>Serve as examples of review comments to the proteomics community</a:t>
            </a:r>
            <a:endParaRPr lang="en-US" b="0" dirty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7048" t="11551" r="8370"/>
          <a:stretch>
            <a:fillRect/>
          </a:stretch>
        </p:blipFill>
        <p:spPr bwMode="auto">
          <a:xfrm>
            <a:off x="4552950" y="1535113"/>
            <a:ext cx="3565525" cy="151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371975" y="3121025"/>
            <a:ext cx="4038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1200" b="0" kern="0" dirty="0">
                <a:solidFill>
                  <a:sysClr val="windowText" lastClr="000000"/>
                </a:solidFill>
                <a:cs typeface="+mn-cs"/>
              </a:rPr>
              <a:t>Regnier FE, et al. Protein-Based Multiplex Assays: Mock Pre-submissions to the US Food and Drug Administration. </a:t>
            </a:r>
            <a:r>
              <a:rPr lang="en-US" sz="1200" b="0" i="1" kern="0" dirty="0">
                <a:solidFill>
                  <a:sysClr val="windowText" lastClr="000000"/>
                </a:solidFill>
                <a:cs typeface="+mn-cs"/>
              </a:rPr>
              <a:t>Clin Chem 56</a:t>
            </a:r>
            <a:r>
              <a:rPr lang="en-US" sz="1200" b="0" kern="0" dirty="0">
                <a:solidFill>
                  <a:sysClr val="windowText" lastClr="000000"/>
                </a:solidFill>
                <a:cs typeface="+mn-cs"/>
              </a:rPr>
              <a:t>, 165-171, 2010.</a:t>
            </a:r>
            <a:endParaRPr lang="en-US" sz="1200" dirty="0">
              <a:cs typeface="+mn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163" y="4537075"/>
            <a:ext cx="1268412" cy="166846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 b="1054"/>
          <a:stretch>
            <a:fillRect/>
          </a:stretch>
        </p:blipFill>
        <p:spPr bwMode="auto">
          <a:xfrm>
            <a:off x="5011738" y="4762500"/>
            <a:ext cx="1292225" cy="167005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/>
          <a:srcRect b="1304"/>
          <a:stretch>
            <a:fillRect/>
          </a:stretch>
        </p:blipFill>
        <p:spPr bwMode="auto">
          <a:xfrm>
            <a:off x="6437313" y="4537075"/>
            <a:ext cx="1296987" cy="166687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1713" y="4762500"/>
            <a:ext cx="1266825" cy="167005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397375" y="3749675"/>
            <a:ext cx="39195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Supplementary Materials </a:t>
            </a:r>
          </a:p>
          <a:p>
            <a:pPr algn="ctr"/>
            <a:r>
              <a:rPr lang="en-US" sz="1400" b="0"/>
              <a:t>(Multiplex MRM mass spec &amp; immunoaffinity array filing with FDA review memo)</a:t>
            </a:r>
          </a:p>
          <a:p>
            <a:pPr algn="ctr"/>
            <a:endParaRPr lang="en-US" sz="1400"/>
          </a:p>
        </p:txBody>
      </p:sp>
      <p:pic>
        <p:nvPicPr>
          <p:cNvPr id="15" name="Picture 14" descr="cover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41438" y="4197350"/>
            <a:ext cx="17637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71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55876"/>
            <a:ext cx="8191500" cy="725199"/>
          </a:xfrm>
        </p:spPr>
        <p:txBody>
          <a:bodyPr>
            <a:normAutofit fontScale="90000"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Mock Q-subs for Virtual Patient (VP)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13" y="1471613"/>
            <a:ext cx="4124325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Mock Q-Subs to FDA</a:t>
            </a:r>
            <a:r>
              <a:rPr lang="en-US" sz="2800" b="1" dirty="0"/>
              <a:t>:</a:t>
            </a:r>
            <a:endParaRPr lang="en-US" sz="2800" b="1" i="1" dirty="0">
              <a:solidFill>
                <a:srgbClr val="000000"/>
              </a:solidFill>
            </a:endParaRPr>
          </a:p>
          <a:p>
            <a:pPr marL="401638" lvl="1" indent="-177800">
              <a:buFont typeface="Arial" charset="0"/>
              <a:buChar char="•"/>
            </a:pPr>
            <a:r>
              <a:rPr lang="en-US" sz="2400" b="0" dirty="0"/>
              <a:t>Q150804 – Informational Meeting request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Q150804/S001 – Pre-submission with an overview of the engineering model used to generate virtual patients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follow-up pre-sub with clinical study proposal 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1514481"/>
            <a:ext cx="4124325" cy="57861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/>
            <a:r>
              <a:rPr lang="en-US" sz="2000" dirty="0">
                <a:solidFill>
                  <a:srgbClr val="000000"/>
                </a:solidFill>
              </a:rPr>
              <a:t>Submitted by MDIC working group on clinical trials informed by bench and simulation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0" lvl="1"/>
            <a:r>
              <a:rPr lang="en-US" sz="2400" b="1" dirty="0">
                <a:solidFill>
                  <a:srgbClr val="000000"/>
                </a:solidFill>
              </a:rPr>
              <a:t>MDIC Website: </a:t>
            </a:r>
            <a:r>
              <a:rPr lang="en-US" sz="2000" dirty="0">
                <a:hlinkClick r:id="rId3"/>
              </a:rPr>
              <a:t>https://mdic.org/project/virtual-patient-vp-model/</a:t>
            </a:r>
            <a:endParaRPr lang="en-US" sz="2000" dirty="0"/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MDIC Website includes overview and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401638" lvl="1" indent="-177800">
              <a:buFont typeface="Arial" charset="0"/>
              <a:buChar char="•"/>
            </a:pPr>
            <a:r>
              <a:rPr lang="en-US" sz="2000" b="0" dirty="0"/>
              <a:t>Working group description and opportunity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Virtual patient framework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Documents from the mock Q-subs</a:t>
            </a:r>
          </a:p>
          <a:p>
            <a:pPr marL="401638" lvl="1" indent="-177800">
              <a:buFont typeface="Arial" charset="0"/>
              <a:buChar char="•"/>
            </a:pPr>
            <a:endParaRPr lang="en-US" b="0" dirty="0">
              <a:solidFill>
                <a:srgbClr val="000000"/>
              </a:solidFill>
            </a:endParaRPr>
          </a:p>
          <a:p>
            <a:pPr marL="223838" lvl="1"/>
            <a:endParaRPr lang="en-US" b="0" dirty="0">
              <a:solidFill>
                <a:srgbClr val="000000"/>
              </a:solidFill>
            </a:endParaRPr>
          </a:p>
          <a:p>
            <a:pPr marL="223838" lvl="1"/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3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211AC6F-4F3A-7143-B036-CD016F82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Cheng Cui, a scientific reviewer in the Division of Molecular Genetics and Pathology</a:t>
            </a:r>
          </a:p>
          <a:p>
            <a:pPr marL="0" indent="0">
              <a:buNone/>
              <a:defRPr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Arial" charset="0"/>
                <a:cs typeface="Arial" charset="0"/>
              </a:rPr>
              <a:t>Our division oversees the regulation of digital pathology medical devices</a:t>
            </a:r>
          </a:p>
          <a:p>
            <a:pPr marL="0" indent="0">
              <a:buFontTx/>
              <a:buNone/>
              <a:defRPr/>
            </a:pPr>
            <a:endParaRPr lang="en-US" altLang="en-US" sz="1600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altLang="en-US" sz="1600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altLang="en-US" sz="1600" dirty="0">
              <a:latin typeface="Arial" charset="0"/>
              <a:cs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550025"/>
            <a:ext cx="304800" cy="3079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B7E254-FAA1-4754-B5E9-2CC723ECA7AC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6332" y="838200"/>
            <a:ext cx="7815168" cy="72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FDA / CDRH / OPEQ / OHT-7(OIR) / DMGP</a:t>
            </a:r>
          </a:p>
        </p:txBody>
      </p:sp>
    </p:spTree>
    <p:extLst>
      <p:ext uri="{BB962C8B-B14F-4D97-AF65-F5344CB8AC3E}">
        <p14:creationId xmlns:p14="http://schemas.microsoft.com/office/powerpoint/2010/main" val="854304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55876"/>
            <a:ext cx="8191500" cy="725199"/>
          </a:xfrm>
        </p:spPr>
        <p:txBody>
          <a:bodyPr>
            <a:normAutofit fontScale="90000"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Mock Q-subs for Virtual Patient (VP)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713" y="1471613"/>
            <a:ext cx="4124325" cy="38472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Mock Q-Subs to FDA</a:t>
            </a:r>
            <a:r>
              <a:rPr lang="en-US" sz="2800" b="1" dirty="0"/>
              <a:t>:</a:t>
            </a:r>
            <a:endParaRPr lang="en-US" sz="2800" b="1" i="1" dirty="0">
              <a:solidFill>
                <a:srgbClr val="000000"/>
              </a:solidFill>
            </a:endParaRPr>
          </a:p>
          <a:p>
            <a:pPr marL="401638" lvl="1" indent="-177800">
              <a:buFont typeface="Arial" charset="0"/>
              <a:buChar char="•"/>
            </a:pPr>
            <a:r>
              <a:rPr lang="en-US" sz="2400" b="0" dirty="0"/>
              <a:t>Q150804 – Informational Meeting request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Q150804/S001 – Pre-submission with an overview of the engineering model used to generate virtual patients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 follow-up pre-sub with clinical study proposal </a:t>
            </a:r>
            <a:endParaRPr lang="en-US" sz="2400" b="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1514481"/>
            <a:ext cx="4124325" cy="57861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/>
            <a:r>
              <a:rPr lang="en-US" sz="2000" dirty="0">
                <a:solidFill>
                  <a:srgbClr val="000000"/>
                </a:solidFill>
              </a:rPr>
              <a:t>Submitted by MDIC working group on clinical trials informed by bench and simulation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pPr marL="0" lvl="1"/>
            <a:r>
              <a:rPr lang="en-US" sz="2400" b="1" dirty="0">
                <a:solidFill>
                  <a:srgbClr val="000000"/>
                </a:solidFill>
              </a:rPr>
              <a:t>MDIC Website: </a:t>
            </a:r>
            <a:r>
              <a:rPr lang="en-US" sz="2000" dirty="0">
                <a:hlinkClick r:id="rId3"/>
              </a:rPr>
              <a:t>https://mdic.org/project/virtual-patient-vp-model/</a:t>
            </a:r>
            <a:endParaRPr lang="en-US" sz="2000" dirty="0"/>
          </a:p>
          <a:p>
            <a:endParaRPr lang="en-US" sz="2000" b="1" dirty="0">
              <a:solidFill>
                <a:srgbClr val="000000"/>
              </a:solidFill>
            </a:endParaRPr>
          </a:p>
          <a:p>
            <a:endParaRPr lang="en-US" sz="2000" b="1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MDIC Website includes overview and</a:t>
            </a:r>
            <a:endParaRPr lang="en-US" sz="2400" b="1" i="1" dirty="0">
              <a:solidFill>
                <a:srgbClr val="000000"/>
              </a:solidFill>
            </a:endParaRPr>
          </a:p>
          <a:p>
            <a:pPr marL="401638" lvl="1" indent="-177800">
              <a:buFont typeface="Arial" charset="0"/>
              <a:buChar char="•"/>
            </a:pPr>
            <a:r>
              <a:rPr lang="en-US" sz="2000" b="0" dirty="0"/>
              <a:t>Working group description and opportunity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Virtual patient framework</a:t>
            </a:r>
          </a:p>
          <a:p>
            <a:pPr marL="401638" lvl="1" indent="-177800"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Documents from the mock Q-subs</a:t>
            </a:r>
          </a:p>
          <a:p>
            <a:pPr marL="401638" lvl="1" indent="-177800">
              <a:buFont typeface="Arial" charset="0"/>
              <a:buChar char="•"/>
            </a:pPr>
            <a:endParaRPr lang="en-US" b="0" dirty="0">
              <a:solidFill>
                <a:srgbClr val="000000"/>
              </a:solidFill>
            </a:endParaRPr>
          </a:p>
          <a:p>
            <a:pPr marL="223838" lvl="1"/>
            <a:endParaRPr lang="en-US" b="0" dirty="0">
              <a:solidFill>
                <a:srgbClr val="000000"/>
              </a:solidFill>
            </a:endParaRPr>
          </a:p>
          <a:p>
            <a:pPr marL="223838" lvl="1"/>
            <a:endParaRPr lang="en-US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0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br>
              <a:rPr lang="en-US" sz="3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Cheng.Cui@fda.hhs.gov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977989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>
                <a:latin typeface="Arial" charset="0"/>
                <a:cs typeface="Arial" charset="0"/>
              </a:rPr>
              <a:t>This presentation is intended for informational purposes only and does not constitute legal or regulatory advice. Please see the Federal Food, Drug, and Cosmetic Act and 21 CFR Subchapter H for a full list of requirements by FDA.</a:t>
            </a:r>
          </a:p>
          <a:p>
            <a:pPr marL="0" indent="0">
              <a:buFontTx/>
              <a:buNone/>
            </a:pPr>
            <a:endParaRPr lang="en-US" altLang="en-US" sz="160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US" altLang="en-US" sz="160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US" altLang="en-US" sz="1600">
              <a:latin typeface="Arial" charset="0"/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39200" y="6550025"/>
            <a:ext cx="304800" cy="30797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823797-2D69-4323-B833-6AE42BA6CF8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330450" y="4038600"/>
            <a:ext cx="4481513" cy="1905000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/>
            </a:stretch>
          </a:blipFill>
          <a:ln w="9525" algn="ctr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32" y="838200"/>
            <a:ext cx="7815168" cy="725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357974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MDDT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485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6332" y="255876"/>
            <a:ext cx="7815168" cy="725199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MDDT Final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5" y="1057274"/>
            <a:ext cx="7440689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01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3803092"/>
              </p:ext>
            </p:extLst>
          </p:nvPr>
        </p:nvGraphicFramePr>
        <p:xfrm>
          <a:off x="86770" y="2819400"/>
          <a:ext cx="433283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Title 4"/>
          <p:cNvSpPr>
            <a:spLocks noGrp="1"/>
          </p:cNvSpPr>
          <p:nvPr>
            <p:ph type="title"/>
          </p:nvPr>
        </p:nvSpPr>
        <p:spPr>
          <a:xfrm>
            <a:off x="1125273" y="4231393"/>
            <a:ext cx="20973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MDDT reduces regulatory burden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700" y="3091584"/>
            <a:ext cx="4648200" cy="3597139"/>
          </a:xfrm>
          <a:prstGeom prst="rect">
            <a:avLst/>
          </a:prstGeom>
          <a:noFill/>
        </p:spPr>
        <p:txBody>
          <a:bodyPr wrap="square" lIns="57150" tIns="28575" rIns="57150" bIns="28575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Fosters innovation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Encourages collaboration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Reduces resource expenditure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Qualified MDDT applied in multiple device submissions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Promote efficiency in CDRH regulatory review resources </a:t>
            </a:r>
            <a:endParaRPr lang="en-US" sz="2000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Minimizes uncertainty in regulatory review process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Facilitates timely evaluation</a:t>
            </a: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0" y="24207"/>
            <a:ext cx="8219030" cy="104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Medical Device Development Tool (MDDT) Program: Benefit of Qualifying Tools</a:t>
            </a:r>
            <a:endParaRPr lang="en-US" altLang="en-US" sz="3200" b="1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0341"/>
            <a:ext cx="5105400" cy="182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133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Promotes Efficient Medical Device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1214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1946" y="1443335"/>
            <a:ext cx="199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Development </a:t>
            </a:r>
          </a:p>
        </p:txBody>
      </p:sp>
    </p:spTree>
    <p:extLst>
      <p:ext uri="{BB962C8B-B14F-4D97-AF65-F5344CB8AC3E}">
        <p14:creationId xmlns:p14="http://schemas.microsoft.com/office/powerpoint/2010/main" val="221336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86770" y="2819400"/>
          <a:ext cx="433283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3" name="Title 4"/>
          <p:cNvSpPr>
            <a:spLocks noGrp="1"/>
          </p:cNvSpPr>
          <p:nvPr>
            <p:ph type="title"/>
          </p:nvPr>
        </p:nvSpPr>
        <p:spPr>
          <a:xfrm>
            <a:off x="1125273" y="4231393"/>
            <a:ext cx="209736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MDDT reduces regulatory burden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7700" y="3091584"/>
            <a:ext cx="4648200" cy="3597139"/>
          </a:xfrm>
          <a:prstGeom prst="rect">
            <a:avLst/>
          </a:prstGeom>
          <a:noFill/>
        </p:spPr>
        <p:txBody>
          <a:bodyPr wrap="square" lIns="57150" tIns="28575" rIns="57150" bIns="28575">
            <a:spAutoFit/>
          </a:bodyPr>
          <a:lstStyle/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Fosters innovation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Encourages collaboration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Reduces resource expenditure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Qualified MDDT applied in multiple device submissions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kern="0" dirty="0">
                <a:latin typeface="Helvetica" panose="020B0604020202020204" pitchFamily="34" charset="0"/>
                <a:cs typeface="Helvetica" panose="020B0604020202020204" pitchFamily="34" charset="0"/>
              </a:rPr>
              <a:t>Promote efficiency in CDRH regulatory review resources </a:t>
            </a:r>
            <a:endParaRPr lang="en-US" sz="2000" kern="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Minimizes uncertainty in regulatory review process</a:t>
            </a:r>
          </a:p>
          <a:p>
            <a:pPr marL="342900" indent="-342900" defTabSz="91440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Facilitates timely evaluation</a:t>
            </a: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0" y="24207"/>
            <a:ext cx="8219030" cy="104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50" tIns="28575" rIns="57150" bIns="28575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5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5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Medical Device Development Tool (MDDT) Program: Benefit of Qualifying Tools</a:t>
            </a:r>
            <a:endParaRPr lang="en-US" altLang="en-US" sz="3200" b="1" u="sng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0341"/>
            <a:ext cx="5105400" cy="182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2133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i="1" kern="0" dirty="0">
                <a:latin typeface="Helvetica" panose="020B0604020202020204" pitchFamily="34" charset="0"/>
                <a:cs typeface="Helvetica" panose="020B0604020202020204" pitchFamily="34" charset="0"/>
              </a:rPr>
              <a:t>Promotes Efficient Medical Device Development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1214735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Research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41946" y="1443335"/>
            <a:ext cx="1997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Development </a:t>
            </a:r>
          </a:p>
        </p:txBody>
      </p:sp>
    </p:spTree>
    <p:extLst>
      <p:ext uri="{BB962C8B-B14F-4D97-AF65-F5344CB8AC3E}">
        <p14:creationId xmlns:p14="http://schemas.microsoft.com/office/powerpoint/2010/main" val="324478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76332" y="255876"/>
            <a:ext cx="7815168" cy="725199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An MDDT?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6333" y="1295400"/>
            <a:ext cx="8158068" cy="5257800"/>
          </a:xfrm>
        </p:spPr>
        <p:txBody>
          <a:bodyPr>
            <a:normAutofit fontScale="92500" lnSpcReduction="20000"/>
          </a:bodyPr>
          <a:lstStyle/>
          <a:p>
            <a:pPr marL="225425" indent="-225425"/>
            <a:r>
              <a:rPr lang="en-US" sz="2800" b="1" dirty="0"/>
              <a:t>Medical Device Development Tool (MDDT)</a:t>
            </a:r>
            <a:r>
              <a:rPr lang="en-US" sz="2800" dirty="0"/>
              <a:t> is a method, material, or measurement used to assess the effectiveness, safety, or performance of a medical device.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An MDDT is scientifically validated and qualified for a specific </a:t>
            </a:r>
            <a:r>
              <a:rPr lang="en-US" sz="2600" b="1" i="1" dirty="0"/>
              <a:t>Context Of Use</a:t>
            </a:r>
            <a:r>
              <a:rPr lang="en-US" sz="2600" dirty="0"/>
              <a:t> (COU)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COU describes the way the MDDT should be used, purpose in device evaluation and/or regulatory submission, and specific output/measure from the tool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Qualification is an FDA conclusion that within the COU an MDDT can be relied upon to have a specific interpretation and application in medical device development and regulatory review</a:t>
            </a:r>
          </a:p>
          <a:p>
            <a:pPr marL="685800" lvl="1" indent="-457200">
              <a:buFont typeface="Wingdings" panose="05000000000000000000" pitchFamily="2" charset="2"/>
              <a:buChar char="Ø"/>
            </a:pPr>
            <a:r>
              <a:rPr lang="en-US" sz="2600" dirty="0"/>
              <a:t>CDRH reviewers should accept the MDDT outcomes within the qualified context of use (COU) without the need to reconfirm the suitability and utility of the MDDT when used in a regulatory submission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65170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68" y="228600"/>
            <a:ext cx="7345362" cy="8953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MDDT Types</a:t>
            </a:r>
          </a:p>
        </p:txBody>
      </p:sp>
      <p:sp>
        <p:nvSpPr>
          <p:cNvPr id="8" name="Block Arc 7"/>
          <p:cNvSpPr/>
          <p:nvPr/>
        </p:nvSpPr>
        <p:spPr>
          <a:xfrm>
            <a:off x="2659647" y="1622264"/>
            <a:ext cx="4884153" cy="5091433"/>
          </a:xfrm>
          <a:prstGeom prst="blockArc">
            <a:avLst>
              <a:gd name="adj1" fmla="val 17527788"/>
              <a:gd name="adj2" fmla="val 4119114"/>
              <a:gd name="adj3" fmla="val 575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914400" y="1447800"/>
            <a:ext cx="6553200" cy="1661993"/>
            <a:chOff x="762000" y="1903811"/>
            <a:chExt cx="6553200" cy="1661993"/>
          </a:xfrm>
        </p:grpSpPr>
        <p:sp>
          <p:nvSpPr>
            <p:cNvPr id="9" name="Oval 8"/>
            <p:cNvSpPr/>
            <p:nvPr/>
          </p:nvSpPr>
          <p:spPr>
            <a:xfrm>
              <a:off x="6017248" y="2050862"/>
              <a:ext cx="1297952" cy="1298315"/>
            </a:xfrm>
            <a:prstGeom prst="ellipse">
              <a:avLst/>
            </a:prstGeom>
            <a:blipFill>
              <a:blip r:embed="rId3">
                <a:extLst/>
              </a:blip>
              <a:srcRect/>
              <a:stretch>
                <a:fillRect l="-23000" r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762000" y="1903811"/>
              <a:ext cx="502920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Clinical Outcome Assessment (COA)</a:t>
              </a:r>
              <a:r>
                <a:rPr lang="en-US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Patient selection for clinical studies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Clinical study outcomes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Objective and subjective</a:t>
              </a:r>
            </a:p>
            <a:p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40558" y="4678485"/>
            <a:ext cx="6450842" cy="2230890"/>
            <a:chOff x="762000" y="5051078"/>
            <a:chExt cx="6450842" cy="2230890"/>
          </a:xfrm>
        </p:grpSpPr>
        <p:sp>
          <p:nvSpPr>
            <p:cNvPr id="13" name="Oval 12"/>
            <p:cNvSpPr/>
            <p:nvPr/>
          </p:nvSpPr>
          <p:spPr>
            <a:xfrm>
              <a:off x="5914890" y="5051078"/>
              <a:ext cx="1297952" cy="1298315"/>
            </a:xfrm>
            <a:prstGeom prst="ellipse">
              <a:avLst/>
            </a:prstGeom>
            <a:blipFill>
              <a:blip r:embed="rId4" cstate="print">
                <a:extLst/>
              </a:blip>
              <a:srcRect/>
              <a:stretch>
                <a:fillRect l="-64000" r="-6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-3809"/>
                <a:satOff val="-2729"/>
                <a:lumOff val="11191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762000" y="5312198"/>
              <a:ext cx="515289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Nonclinical Assessment Models (NAM)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Models (computational and animal) to measure/predict a parameter of interest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Reduce / Replace animal testing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Reduce test duration or sample size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0" y="2971800"/>
            <a:ext cx="6781800" cy="1969770"/>
            <a:chOff x="879032" y="3422514"/>
            <a:chExt cx="6781800" cy="1969770"/>
          </a:xfrm>
        </p:grpSpPr>
        <p:sp>
          <p:nvSpPr>
            <p:cNvPr id="11" name="Oval 10"/>
            <p:cNvSpPr/>
            <p:nvPr/>
          </p:nvSpPr>
          <p:spPr>
            <a:xfrm>
              <a:off x="6362880" y="3528497"/>
              <a:ext cx="1297952" cy="1298315"/>
            </a:xfrm>
            <a:prstGeom prst="ellipse">
              <a:avLst/>
            </a:prstGeom>
            <a:blipFill>
              <a:blip r:embed="rId5">
                <a:extLst/>
              </a:blip>
              <a:srcRect/>
              <a:stretch>
                <a:fillRect l="-4000" r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-1904"/>
                <a:satOff val="-1364"/>
                <a:lumOff val="5595"/>
                <a:alphaOff val="-2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TextBox 2"/>
            <p:cNvSpPr txBox="1"/>
            <p:nvPr/>
          </p:nvSpPr>
          <p:spPr>
            <a:xfrm>
              <a:off x="879032" y="3422514"/>
              <a:ext cx="5029200" cy="1969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Biomarker Test (BT)</a:t>
              </a:r>
              <a:r>
                <a:rPr lang="en-US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Objective measure of biologic process or </a:t>
              </a:r>
              <a:br>
                <a:rPr lang="en-US" sz="2000" dirty="0"/>
              </a:br>
              <a:r>
                <a:rPr lang="en-US" sz="2000" dirty="0"/>
                <a:t>response to an intervention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Patient selection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2000" dirty="0"/>
                <a:t>Predict or identify outcomes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515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593544c-8bc9-488a-9957-4d59a7b3d015">7KHPK5C2SHK2-618044383-115</_dlc_DocId>
    <_dlc_DocIdUrl xmlns="c593544c-8bc9-488a-9957-4d59a7b3d015">
      <Url>http://sharepoint.fda.gov/orgs/CDRH-CWG/MDDT/_layouts/DocIdRedir.aspx?ID=7KHPK5C2SHK2-618044383-115</Url>
      <Description>7KHPK5C2SHK2-618044383-115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906C5C17D6947BEA00D0D5B5C353C" ma:contentTypeVersion="0" ma:contentTypeDescription="Create a new document." ma:contentTypeScope="" ma:versionID="9b68b27bbc349504e612bccdf41181a5">
  <xsd:schema xmlns:xsd="http://www.w3.org/2001/XMLSchema" xmlns:xs="http://www.w3.org/2001/XMLSchema" xmlns:p="http://schemas.microsoft.com/office/2006/metadata/properties" xmlns:ns2="c593544c-8bc9-488a-9957-4d59a7b3d015" targetNamespace="http://schemas.microsoft.com/office/2006/metadata/properties" ma:root="true" ma:fieldsID="f735efe3037c15fe5e7164caebe31d49" ns2:_="">
    <xsd:import namespace="c593544c-8bc9-488a-9957-4d59a7b3d0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3544c-8bc9-488a-9957-4d59a7b3d0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DA55BF2-FD06-4FA3-8F43-597100AB6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7E95F0-D2EF-4419-8231-30661D9459BC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c593544c-8bc9-488a-9957-4d59a7b3d01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6FA6EE-C5CD-4695-AEB5-FE290B5EB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93544c-8bc9-488a-9957-4d59a7b3d0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8B60352-C257-4320-81F6-09C2FEC1FF8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38318</TotalTime>
  <Words>1607</Words>
  <Application>Microsoft Office PowerPoint</Application>
  <PresentationFormat>On-screen Show (4:3)</PresentationFormat>
  <Paragraphs>256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Candara</vt:lpstr>
      <vt:lpstr>Courier New</vt:lpstr>
      <vt:lpstr>Helvetica</vt:lpstr>
      <vt:lpstr>Times New Roman</vt:lpstr>
      <vt:lpstr>Wingdings</vt:lpstr>
      <vt:lpstr>Office Theme</vt:lpstr>
      <vt:lpstr>MDDT Program  and  Mock Submissions</vt:lpstr>
      <vt:lpstr>PowerPoint Presentation</vt:lpstr>
      <vt:lpstr>PowerPoint Presentation</vt:lpstr>
      <vt:lpstr>MDDT Program</vt:lpstr>
      <vt:lpstr>MDDT Final Guidance</vt:lpstr>
      <vt:lpstr>MDDT reduces regulatory burden</vt:lpstr>
      <vt:lpstr>MDDT reduces regulatory burden</vt:lpstr>
      <vt:lpstr>What Is An MDDT?</vt:lpstr>
      <vt:lpstr>MDDT Types</vt:lpstr>
      <vt:lpstr>CDRH Qualification Decision Framework</vt:lpstr>
      <vt:lpstr>CDRH Qualification Process</vt:lpstr>
      <vt:lpstr>CDRH Qualification Process</vt:lpstr>
      <vt:lpstr>Qualification Phase</vt:lpstr>
      <vt:lpstr>MDDT Exciting Growth Opportunities</vt:lpstr>
      <vt:lpstr>Resources for More Information</vt:lpstr>
      <vt:lpstr>Mock submissions</vt:lpstr>
      <vt:lpstr>Two Mock Q-Subs</vt:lpstr>
      <vt:lpstr>Mock pre-submissions for Protein-based multiplex assays </vt:lpstr>
      <vt:lpstr>Mock Q-subs for Virtual Patient (VP) Model</vt:lpstr>
      <vt:lpstr>Mock Q-subs for Virtual Patient (VP) Model</vt:lpstr>
      <vt:lpstr>Questions  Cheng.Cui@fda.hhs.gov</vt:lpstr>
    </vt:vector>
  </TitlesOfParts>
  <Company>US FDA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Scharen-Guivel, Hilda</dc:creator>
  <cp:lastModifiedBy>Windows User</cp:lastModifiedBy>
  <cp:revision>480</cp:revision>
  <cp:lastPrinted>2019-10-05T08:41:17Z</cp:lastPrinted>
  <dcterms:created xsi:type="dcterms:W3CDTF">2014-09-29T16:53:24Z</dcterms:created>
  <dcterms:modified xsi:type="dcterms:W3CDTF">2019-10-05T16:33:34Z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0x0101000BF906C5C17D6947BEA00D0D5B5C353C</vt:lpwstr>
  </property>
  <property fmtid="{D5CDD505-2E9C-101B-9397-08002B2CF9AE}" pid="3" name="_dlc_DocIdItemGuid">
    <vt:lpwstr>e97c7365-5842-4ee6-8071-cbfd811c0f79</vt:lpwstr>
  </property>
</Properties>
</file>