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1"/>
  </p:notesMasterIdLst>
  <p:sldIdLst>
    <p:sldId id="286" r:id="rId3"/>
    <p:sldId id="274" r:id="rId4"/>
    <p:sldId id="284" r:id="rId5"/>
    <p:sldId id="276" r:id="rId6"/>
    <p:sldId id="290" r:id="rId7"/>
    <p:sldId id="272" r:id="rId8"/>
    <p:sldId id="295" r:id="rId9"/>
    <p:sldId id="279"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33"/>
    <a:srgbClr val="4085C0"/>
    <a:srgbClr val="671759"/>
    <a:srgbClr val="5F5F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501" autoAdjust="0"/>
    <p:restoredTop sz="81156" autoAdjust="0"/>
  </p:normalViewPr>
  <p:slideViewPr>
    <p:cSldViewPr>
      <p:cViewPr varScale="1">
        <p:scale>
          <a:sx n="85" d="100"/>
          <a:sy n="85" d="100"/>
        </p:scale>
        <p:origin x="1238" y="4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tableStyles" Target="tableStyle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AF8DFBE-C3B2-4E37-99CA-A2043316DEEA}" type="datetimeFigureOut">
              <a:rPr lang="en-US" smtClean="0"/>
              <a:pPr/>
              <a:t>10/5/2019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DFEA0F7-2518-4D0A-AF0C-DA43AF396197}" type="slidenum">
              <a:rPr lang="en-US" smtClean="0"/>
              <a:pPr/>
              <a:t>‹#›</a:t>
            </a:fld>
            <a:endParaRPr lang="en-US"/>
          </a:p>
        </p:txBody>
      </p:sp>
    </p:spTree>
    <p:extLst>
      <p:ext uri="{BB962C8B-B14F-4D97-AF65-F5344CB8AC3E}">
        <p14:creationId xmlns:p14="http://schemas.microsoft.com/office/powerpoint/2010/main" val="16752139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Introduction to some of the current unanswered scientific and regulatory questions  from DPA members.  How can relationships like the Alliance help solve these problems  and meet our goals? </a:t>
            </a:r>
          </a:p>
        </p:txBody>
      </p:sp>
      <p:sp>
        <p:nvSpPr>
          <p:cNvPr id="4" name="Slide Number Placeholder 3"/>
          <p:cNvSpPr>
            <a:spLocks noGrp="1"/>
          </p:cNvSpPr>
          <p:nvPr>
            <p:ph type="sldNum" sz="quarter" idx="5"/>
          </p:nvPr>
        </p:nvSpPr>
        <p:spPr/>
        <p:txBody>
          <a:bodyPr/>
          <a:lstStyle/>
          <a:p>
            <a:fld id="{9DFEA0F7-2518-4D0A-AF0C-DA43AF396197}" type="slidenum">
              <a:rPr lang="en-US" smtClean="0"/>
              <a:pPr/>
              <a:t>1</a:t>
            </a:fld>
            <a:endParaRPr lang="en-US"/>
          </a:p>
        </p:txBody>
      </p:sp>
    </p:spTree>
    <p:extLst>
      <p:ext uri="{BB962C8B-B14F-4D97-AF65-F5344CB8AC3E}">
        <p14:creationId xmlns:p14="http://schemas.microsoft.com/office/powerpoint/2010/main" val="29757048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FEA0F7-2518-4D0A-AF0C-DA43AF396197}" type="slidenum">
              <a:rPr lang="en-US" smtClean="0"/>
              <a:pPr/>
              <a:t>2</a:t>
            </a:fld>
            <a:endParaRPr lang="en-US"/>
          </a:p>
        </p:txBody>
      </p:sp>
    </p:spTree>
    <p:extLst>
      <p:ext uri="{BB962C8B-B14F-4D97-AF65-F5344CB8AC3E}">
        <p14:creationId xmlns:p14="http://schemas.microsoft.com/office/powerpoint/2010/main" val="39691579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9DFEA0F7-2518-4D0A-AF0C-DA43AF396197}" type="slidenum">
              <a:rPr lang="en-US" smtClean="0"/>
              <a:pPr/>
              <a:t>5</a:t>
            </a:fld>
            <a:endParaRPr lang="en-US"/>
          </a:p>
        </p:txBody>
      </p:sp>
    </p:spTree>
    <p:extLst>
      <p:ext uri="{BB962C8B-B14F-4D97-AF65-F5344CB8AC3E}">
        <p14:creationId xmlns:p14="http://schemas.microsoft.com/office/powerpoint/2010/main" val="38784814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Create clarity on regulatory pathway is progressing, but slow: alignment and resources required. Hard to accelerate. Happy to have the Alliance focusing on driving DP with science.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As mentioned in July we had the DPA FDA meeting, hoped to have another one this year, but is not feasible. However, did meet with them during alliance meeting and had informal discussion, see next slide. They are clearly seeking our feedback and collaboration. </a:t>
            </a:r>
          </a:p>
          <a:p>
            <a:endParaRPr lang="en-US" dirty="0"/>
          </a:p>
        </p:txBody>
      </p:sp>
      <p:sp>
        <p:nvSpPr>
          <p:cNvPr id="4" name="Slide Number Placeholder 3"/>
          <p:cNvSpPr>
            <a:spLocks noGrp="1"/>
          </p:cNvSpPr>
          <p:nvPr>
            <p:ph type="sldNum" sz="quarter" idx="5"/>
          </p:nvPr>
        </p:nvSpPr>
        <p:spPr/>
        <p:txBody>
          <a:bodyPr/>
          <a:lstStyle/>
          <a:p>
            <a:fld id="{9DFEA0F7-2518-4D0A-AF0C-DA43AF396197}" type="slidenum">
              <a:rPr lang="en-US" smtClean="0"/>
              <a:pPr/>
              <a:t>6</a:t>
            </a:fld>
            <a:endParaRPr lang="en-US"/>
          </a:p>
        </p:txBody>
      </p:sp>
    </p:spTree>
    <p:extLst>
      <p:ext uri="{BB962C8B-B14F-4D97-AF65-F5344CB8AC3E}">
        <p14:creationId xmlns:p14="http://schemas.microsoft.com/office/powerpoint/2010/main" val="13408604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DFEA0F7-2518-4D0A-AF0C-DA43AF396197}" type="slidenum">
              <a:rPr lang="en-US" smtClean="0"/>
              <a:pPr/>
              <a:t>7</a:t>
            </a:fld>
            <a:endParaRPr lang="en-US"/>
          </a:p>
        </p:txBody>
      </p:sp>
    </p:spTree>
    <p:extLst>
      <p:ext uri="{BB962C8B-B14F-4D97-AF65-F5344CB8AC3E}">
        <p14:creationId xmlns:p14="http://schemas.microsoft.com/office/powerpoint/2010/main" val="2207054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FEA0F7-2518-4D0A-AF0C-DA43AF396197}" type="slidenum">
              <a:rPr lang="en-US" smtClean="0"/>
              <a:pPr/>
              <a:t>8</a:t>
            </a:fld>
            <a:endParaRPr lang="en-US"/>
          </a:p>
        </p:txBody>
      </p:sp>
    </p:spTree>
    <p:extLst>
      <p:ext uri="{BB962C8B-B14F-4D97-AF65-F5344CB8AC3E}">
        <p14:creationId xmlns:p14="http://schemas.microsoft.com/office/powerpoint/2010/main" val="13824998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tif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tif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tif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8" name="Subtitle 2"/>
          <p:cNvSpPr>
            <a:spLocks noGrp="1"/>
          </p:cNvSpPr>
          <p:nvPr>
            <p:ph type="subTitle" idx="1"/>
          </p:nvPr>
        </p:nvSpPr>
        <p:spPr>
          <a:xfrm>
            <a:off x="2514600" y="4267200"/>
            <a:ext cx="7162800" cy="1447800"/>
          </a:xfrm>
          <a:solidFill>
            <a:schemeClr val="bg1"/>
          </a:solidFill>
        </p:spPr>
        <p:txBody>
          <a:bodyPr>
            <a:normAutofit/>
          </a:bodyPr>
          <a:lstStyle>
            <a:lvl1pPr marL="0" indent="0" algn="ctr">
              <a:buNone/>
              <a:defRPr sz="2800">
                <a:solidFill>
                  <a:schemeClr val="bg1">
                    <a:lumMod val="65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7" name="Title 1"/>
          <p:cNvSpPr>
            <a:spLocks noGrp="1"/>
          </p:cNvSpPr>
          <p:nvPr>
            <p:ph type="ctrTitle"/>
          </p:nvPr>
        </p:nvSpPr>
        <p:spPr>
          <a:xfrm>
            <a:off x="1625600" y="2971800"/>
            <a:ext cx="8940800" cy="1066800"/>
          </a:xfrm>
        </p:spPr>
        <p:txBody>
          <a:bodyPr anchor="t">
            <a:normAutofit/>
          </a:bodyPr>
          <a:lstStyle>
            <a:lvl1pPr>
              <a:defRPr sz="3600" b="1">
                <a:solidFill>
                  <a:schemeClr val="accent1">
                    <a:lumMod val="50000"/>
                  </a:schemeClr>
                </a:solidFill>
                <a:latin typeface="Arial Narrow" pitchFamily="34" charset="0"/>
              </a:defRPr>
            </a:lvl1pPr>
          </a:lstStyle>
          <a:p>
            <a:r>
              <a:rPr lang="en-US" dirty="0"/>
              <a:t>Click to edit Master 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663826"/>
            <a:ext cx="10363200" cy="1470025"/>
          </a:xfrm>
        </p:spPr>
        <p:txBody>
          <a:bodyPr/>
          <a:lstStyle>
            <a:lvl1pPr>
              <a:defRPr>
                <a:solidFill>
                  <a:schemeClr val="bg1">
                    <a:lumMod val="65000"/>
                  </a:schemeClr>
                </a:solidFill>
                <a:latin typeface="Franklin Gothic Demi" pitchFamily="34" charset="0"/>
              </a:defRPr>
            </a:lvl1pPr>
          </a:lstStyle>
          <a:p>
            <a:r>
              <a:rPr lang="en-US" dirty="0"/>
              <a:t>Click to edit Master title style</a:t>
            </a:r>
          </a:p>
        </p:txBody>
      </p:sp>
      <p:sp>
        <p:nvSpPr>
          <p:cNvPr id="3" name="Subtitle 2"/>
          <p:cNvSpPr>
            <a:spLocks noGrp="1"/>
          </p:cNvSpPr>
          <p:nvPr>
            <p:ph type="subTitle" idx="1"/>
          </p:nvPr>
        </p:nvSpPr>
        <p:spPr>
          <a:xfrm>
            <a:off x="1828800" y="4419600"/>
            <a:ext cx="8534400" cy="1752600"/>
          </a:xfrm>
        </p:spPr>
        <p:txBody>
          <a:bodyPr/>
          <a:lstStyle>
            <a:lvl1pPr marL="0" indent="0" algn="ctr">
              <a:buNone/>
              <a:defRPr>
                <a:solidFill>
                  <a:schemeClr val="bg1">
                    <a:lumMod val="65000"/>
                  </a:schemeClr>
                </a:solidFill>
                <a:latin typeface="Franklin Gothic Book"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1D03571E-FAA2-4D0B-BE69-D607747D5383}" type="datetimeFigureOut">
              <a:rPr lang="en-US" smtClean="0"/>
              <a:pPr/>
              <a:t>10/5/2019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9B5D22-A15F-40A6-9389-6A7FFFC26FBD}" type="slidenum">
              <a:rPr lang="en-US" smtClean="0"/>
              <a:pPr/>
              <a:t>‹#›</a:t>
            </a:fld>
            <a:endParaRPr lang="en-US"/>
          </a:p>
        </p:txBody>
      </p:sp>
      <p:pic>
        <p:nvPicPr>
          <p:cNvPr id="7" name="Picture 6" descr="DPA logo purple.jpg"/>
          <p:cNvPicPr>
            <a:picLocks noChangeAspect="1"/>
          </p:cNvPicPr>
          <p:nvPr userDrawn="1"/>
        </p:nvPicPr>
        <p:blipFill>
          <a:blip r:embed="rId2" cstate="print"/>
          <a:stretch>
            <a:fillRect/>
          </a:stretch>
        </p:blipFill>
        <p:spPr>
          <a:xfrm>
            <a:off x="4572000" y="609600"/>
            <a:ext cx="2869184" cy="1725168"/>
          </a:xfrm>
          <a:prstGeom prst="rect">
            <a:avLst/>
          </a:prstGeom>
        </p:spPr>
      </p:pic>
    </p:spTree>
    <p:extLst>
      <p:ext uri="{BB962C8B-B14F-4D97-AF65-F5344CB8AC3E}">
        <p14:creationId xmlns:p14="http://schemas.microsoft.com/office/powerpoint/2010/main" val="35715679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422400" y="1600201"/>
            <a:ext cx="10160000" cy="4525963"/>
          </a:xfrm>
        </p:spPr>
        <p:txBody>
          <a:bodyPr/>
          <a:lstStyle>
            <a:lvl1pPr>
              <a:defRPr>
                <a:solidFill>
                  <a:schemeClr val="bg1">
                    <a:lumMod val="65000"/>
                  </a:schemeClr>
                </a:solidFill>
                <a:latin typeface="Franklin Gothic Book" pitchFamily="34" charset="0"/>
              </a:defRPr>
            </a:lvl1pPr>
            <a:lvl2pPr>
              <a:defRPr>
                <a:solidFill>
                  <a:schemeClr val="bg1">
                    <a:lumMod val="65000"/>
                  </a:schemeClr>
                </a:solidFill>
                <a:latin typeface="Franklin Gothic Book" pitchFamily="34" charset="0"/>
              </a:defRPr>
            </a:lvl2pPr>
            <a:lvl3pPr>
              <a:defRPr>
                <a:solidFill>
                  <a:schemeClr val="bg1">
                    <a:lumMod val="65000"/>
                  </a:schemeClr>
                </a:solidFill>
                <a:latin typeface="Franklin Gothic Book" pitchFamily="34" charset="0"/>
              </a:defRPr>
            </a:lvl3pPr>
            <a:lvl4pPr>
              <a:defRPr>
                <a:solidFill>
                  <a:schemeClr val="bg1">
                    <a:lumMod val="65000"/>
                  </a:schemeClr>
                </a:solidFill>
                <a:latin typeface="Franklin Gothic Book" pitchFamily="34" charset="0"/>
              </a:defRPr>
            </a:lvl4pPr>
            <a:lvl5pPr>
              <a:defRPr>
                <a:solidFill>
                  <a:schemeClr val="bg1">
                    <a:lumMod val="65000"/>
                  </a:schemeClr>
                </a:solidFill>
                <a:latin typeface="Franklin Gothic Book"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endParaRPr lang="en-US"/>
          </a:p>
        </p:txBody>
      </p:sp>
      <p:pic>
        <p:nvPicPr>
          <p:cNvPr id="8" name="Picture 7" descr="\\WMG-SERVER\RedirectedFolders\ehammeran\Desktop\12_Promotions\Direct Mail CoPromo_Page_3.jpg"/>
          <p:cNvPicPr>
            <a:picLocks noChangeAspect="1" noChangeArrowheads="1"/>
          </p:cNvPicPr>
          <p:nvPr/>
        </p:nvPicPr>
        <p:blipFill>
          <a:blip r:embed="rId2" cstate="print"/>
          <a:srcRect l="16139" r="49684" b="89728"/>
          <a:stretch>
            <a:fillRect/>
          </a:stretch>
        </p:blipFill>
        <p:spPr bwMode="auto">
          <a:xfrm rot="5400000">
            <a:off x="-660400" y="660402"/>
            <a:ext cx="2743200" cy="1422399"/>
          </a:xfrm>
          <a:prstGeom prst="rect">
            <a:avLst/>
          </a:prstGeom>
          <a:noFill/>
        </p:spPr>
      </p:pic>
      <p:sp>
        <p:nvSpPr>
          <p:cNvPr id="2" name="Title 1"/>
          <p:cNvSpPr>
            <a:spLocks noGrp="1"/>
          </p:cNvSpPr>
          <p:nvPr userDrawn="1">
            <p:ph type="title"/>
          </p:nvPr>
        </p:nvSpPr>
        <p:spPr>
          <a:xfrm>
            <a:off x="609600" y="0"/>
            <a:ext cx="10972800" cy="1143000"/>
          </a:xfrm>
        </p:spPr>
        <p:txBody>
          <a:bodyPr/>
          <a:lstStyle>
            <a:lvl1pPr algn="r">
              <a:defRPr>
                <a:solidFill>
                  <a:schemeClr val="bg1">
                    <a:lumMod val="65000"/>
                  </a:schemeClr>
                </a:solidFill>
                <a:latin typeface="Franklin Gothic Demi" pitchFamily="34" charset="0"/>
              </a:defRPr>
            </a:lvl1pPr>
          </a:lstStyle>
          <a:p>
            <a:r>
              <a:rPr lang="en-US" dirty="0"/>
              <a:t>Click to edit Master title style</a:t>
            </a:r>
          </a:p>
        </p:txBody>
      </p:sp>
      <p:sp>
        <p:nvSpPr>
          <p:cNvPr id="12" name="Date Placeholder 3"/>
          <p:cNvSpPr>
            <a:spLocks noGrp="1"/>
          </p:cNvSpPr>
          <p:nvPr>
            <p:ph type="dt" sz="half" idx="10"/>
          </p:nvPr>
        </p:nvSpPr>
        <p:spPr>
          <a:xfrm>
            <a:off x="609600" y="6356351"/>
            <a:ext cx="2844800" cy="365125"/>
          </a:xfrm>
        </p:spPr>
        <p:txBody>
          <a:bodyPr/>
          <a:lstStyle>
            <a:lvl1pPr>
              <a:defRPr sz="1000">
                <a:solidFill>
                  <a:srgbClr val="68175A"/>
                </a:solidFill>
                <a:latin typeface="Franklin Gothic Book" pitchFamily="34" charset="0"/>
              </a:defRPr>
            </a:lvl1pPr>
          </a:lstStyle>
          <a:p>
            <a:r>
              <a:rPr lang="en-US" dirty="0"/>
              <a:t>Digital Pathology Association (DPA)</a:t>
            </a:r>
          </a:p>
        </p:txBody>
      </p:sp>
      <p:pic>
        <p:nvPicPr>
          <p:cNvPr id="13" name="Picture 5" descr="S:\DPA\Logos\DPA logo purple.jpg"/>
          <p:cNvPicPr>
            <a:picLocks noChangeAspect="1" noChangeArrowheads="1"/>
          </p:cNvPicPr>
          <p:nvPr userDrawn="1"/>
        </p:nvPicPr>
        <p:blipFill>
          <a:blip r:embed="rId3" cstate="print"/>
          <a:srcRect/>
          <a:stretch>
            <a:fillRect/>
          </a:stretch>
        </p:blipFill>
        <p:spPr bwMode="auto">
          <a:xfrm>
            <a:off x="10668000" y="6172200"/>
            <a:ext cx="914400" cy="549806"/>
          </a:xfrm>
          <a:prstGeom prst="rect">
            <a:avLst/>
          </a:prstGeom>
          <a:noFill/>
        </p:spPr>
      </p:pic>
    </p:spTree>
    <p:extLst>
      <p:ext uri="{BB962C8B-B14F-4D97-AF65-F5344CB8AC3E}">
        <p14:creationId xmlns:p14="http://schemas.microsoft.com/office/powerpoint/2010/main" val="38019254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lumMod val="65000"/>
                  </a:schemeClr>
                </a:solidFill>
                <a:latin typeface="Franklin Gothic Book" pitchFamily="34" charset="0"/>
              </a:defRPr>
            </a:lvl1pPr>
            <a:lvl2pPr>
              <a:defRPr>
                <a:solidFill>
                  <a:schemeClr val="bg1">
                    <a:lumMod val="65000"/>
                  </a:schemeClr>
                </a:solidFill>
                <a:latin typeface="Franklin Gothic Book" pitchFamily="34" charset="0"/>
              </a:defRPr>
            </a:lvl2pPr>
            <a:lvl3pPr>
              <a:defRPr>
                <a:solidFill>
                  <a:schemeClr val="bg1">
                    <a:lumMod val="65000"/>
                  </a:schemeClr>
                </a:solidFill>
                <a:latin typeface="Franklin Gothic Book" pitchFamily="34" charset="0"/>
              </a:defRPr>
            </a:lvl3pPr>
            <a:lvl4pPr>
              <a:defRPr>
                <a:solidFill>
                  <a:schemeClr val="bg1">
                    <a:lumMod val="65000"/>
                  </a:schemeClr>
                </a:solidFill>
                <a:latin typeface="Franklin Gothic Book" pitchFamily="34" charset="0"/>
              </a:defRPr>
            </a:lvl4pPr>
            <a:lvl5pPr>
              <a:defRPr>
                <a:solidFill>
                  <a:schemeClr val="bg1">
                    <a:lumMod val="65000"/>
                  </a:schemeClr>
                </a:solidFill>
                <a:latin typeface="Franklin Gothic Book"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endParaRPr lang="en-US"/>
          </a:p>
        </p:txBody>
      </p:sp>
      <p:pic>
        <p:nvPicPr>
          <p:cNvPr id="8" name="Picture 7" descr="\\WMG-SERVER\RedirectedFolders\ehammeran\Desktop\12_Promotions\Direct Mail CoPromo_Page_3.jpg"/>
          <p:cNvPicPr>
            <a:picLocks noChangeAspect="1" noChangeArrowheads="1"/>
          </p:cNvPicPr>
          <p:nvPr/>
        </p:nvPicPr>
        <p:blipFill>
          <a:blip r:embed="rId2" cstate="print"/>
          <a:srcRect l="16139" r="49684" b="88889"/>
          <a:stretch>
            <a:fillRect/>
          </a:stretch>
        </p:blipFill>
        <p:spPr bwMode="auto">
          <a:xfrm>
            <a:off x="0" y="0"/>
            <a:ext cx="3657600" cy="1153886"/>
          </a:xfrm>
          <a:prstGeom prst="rect">
            <a:avLst/>
          </a:prstGeom>
          <a:noFill/>
        </p:spPr>
      </p:pic>
      <p:sp>
        <p:nvSpPr>
          <p:cNvPr id="2" name="Title 1"/>
          <p:cNvSpPr>
            <a:spLocks noGrp="1"/>
          </p:cNvSpPr>
          <p:nvPr userDrawn="1">
            <p:ph type="title"/>
          </p:nvPr>
        </p:nvSpPr>
        <p:spPr>
          <a:xfrm>
            <a:off x="609600" y="0"/>
            <a:ext cx="10972800" cy="1143000"/>
          </a:xfrm>
        </p:spPr>
        <p:txBody>
          <a:bodyPr/>
          <a:lstStyle>
            <a:lvl1pPr algn="r">
              <a:defRPr>
                <a:solidFill>
                  <a:schemeClr val="bg1">
                    <a:lumMod val="65000"/>
                  </a:schemeClr>
                </a:solidFill>
                <a:latin typeface="Franklin Gothic Demi" pitchFamily="34" charset="0"/>
              </a:defRPr>
            </a:lvl1pPr>
          </a:lstStyle>
          <a:p>
            <a:r>
              <a:rPr lang="en-US" dirty="0"/>
              <a:t>Click to edit Master title style</a:t>
            </a:r>
          </a:p>
        </p:txBody>
      </p:sp>
      <p:sp>
        <p:nvSpPr>
          <p:cNvPr id="12" name="Date Placeholder 3"/>
          <p:cNvSpPr>
            <a:spLocks noGrp="1"/>
          </p:cNvSpPr>
          <p:nvPr userDrawn="1">
            <p:ph type="dt" sz="half" idx="10"/>
          </p:nvPr>
        </p:nvSpPr>
        <p:spPr>
          <a:xfrm>
            <a:off x="609600" y="6356351"/>
            <a:ext cx="2844800" cy="365125"/>
          </a:xfrm>
        </p:spPr>
        <p:txBody>
          <a:bodyPr/>
          <a:lstStyle>
            <a:lvl1pPr>
              <a:defRPr sz="1000">
                <a:solidFill>
                  <a:srgbClr val="68175A"/>
                </a:solidFill>
                <a:latin typeface="Franklin Gothic Book" pitchFamily="34" charset="0"/>
              </a:defRPr>
            </a:lvl1pPr>
          </a:lstStyle>
          <a:p>
            <a:r>
              <a:rPr lang="en-US" dirty="0"/>
              <a:t>Digital Pathology Association (DPA)</a:t>
            </a:r>
          </a:p>
        </p:txBody>
      </p:sp>
      <p:pic>
        <p:nvPicPr>
          <p:cNvPr id="13" name="Picture 5" descr="S:\DPA\Logos\DPA logo purple.jpg"/>
          <p:cNvPicPr>
            <a:picLocks noChangeAspect="1" noChangeArrowheads="1"/>
          </p:cNvPicPr>
          <p:nvPr userDrawn="1"/>
        </p:nvPicPr>
        <p:blipFill>
          <a:blip r:embed="rId3" cstate="print"/>
          <a:srcRect/>
          <a:stretch>
            <a:fillRect/>
          </a:stretch>
        </p:blipFill>
        <p:spPr bwMode="auto">
          <a:xfrm>
            <a:off x="10668000" y="6172200"/>
            <a:ext cx="914400" cy="549806"/>
          </a:xfrm>
          <a:prstGeom prst="rect">
            <a:avLst/>
          </a:prstGeom>
          <a:noFill/>
        </p:spPr>
      </p:pic>
    </p:spTree>
    <p:extLst>
      <p:ext uri="{BB962C8B-B14F-4D97-AF65-F5344CB8AC3E}">
        <p14:creationId xmlns:p14="http://schemas.microsoft.com/office/powerpoint/2010/main" val="33081064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9" name="Picture 8" descr="rat eye 40x.tif"/>
          <p:cNvPicPr>
            <a:picLocks noChangeAspect="1"/>
          </p:cNvPicPr>
          <p:nvPr userDrawn="1"/>
        </p:nvPicPr>
        <p:blipFill>
          <a:blip r:embed="rId2" cstate="print">
            <a:duotone>
              <a:schemeClr val="bg2">
                <a:shade val="45000"/>
                <a:satMod val="135000"/>
              </a:schemeClr>
              <a:prstClr val="white"/>
            </a:duotone>
          </a:blip>
          <a:srcRect t="-3" r="8140"/>
          <a:stretch>
            <a:fillRect/>
          </a:stretch>
        </p:blipFill>
        <p:spPr>
          <a:xfrm rot="16200000">
            <a:off x="-624705" y="624705"/>
            <a:ext cx="6019800" cy="4770391"/>
          </a:xfrm>
          <a:prstGeom prst="rect">
            <a:avLst/>
          </a:prstGeom>
        </p:spPr>
      </p:pic>
      <p:sp>
        <p:nvSpPr>
          <p:cNvPr id="2" name="Title 1"/>
          <p:cNvSpPr>
            <a:spLocks noGrp="1"/>
          </p:cNvSpPr>
          <p:nvPr>
            <p:ph type="ctrTitle"/>
          </p:nvPr>
        </p:nvSpPr>
        <p:spPr>
          <a:xfrm>
            <a:off x="5689600" y="2663826"/>
            <a:ext cx="5181600" cy="1470025"/>
          </a:xfrm>
        </p:spPr>
        <p:txBody>
          <a:bodyPr/>
          <a:lstStyle>
            <a:lvl1pPr>
              <a:defRPr>
                <a:solidFill>
                  <a:schemeClr val="bg1">
                    <a:lumMod val="65000"/>
                  </a:schemeClr>
                </a:solidFill>
                <a:latin typeface="Franklin Gothic Demi" pitchFamily="34" charset="0"/>
              </a:defRPr>
            </a:lvl1pPr>
          </a:lstStyle>
          <a:p>
            <a:r>
              <a:rPr lang="en-US" dirty="0"/>
              <a:t>Click to edit Master title style</a:t>
            </a:r>
          </a:p>
        </p:txBody>
      </p:sp>
      <p:sp>
        <p:nvSpPr>
          <p:cNvPr id="3" name="Subtitle 2"/>
          <p:cNvSpPr>
            <a:spLocks noGrp="1"/>
          </p:cNvSpPr>
          <p:nvPr>
            <p:ph type="subTitle" idx="1"/>
          </p:nvPr>
        </p:nvSpPr>
        <p:spPr>
          <a:xfrm>
            <a:off x="5689600" y="4419600"/>
            <a:ext cx="5181600" cy="1752600"/>
          </a:xfrm>
        </p:spPr>
        <p:txBody>
          <a:bodyPr/>
          <a:lstStyle>
            <a:lvl1pPr marL="0" indent="0" algn="ctr">
              <a:buNone/>
              <a:defRPr>
                <a:solidFill>
                  <a:schemeClr val="bg1">
                    <a:lumMod val="65000"/>
                  </a:schemeClr>
                </a:solidFill>
                <a:latin typeface="Franklin Gothic Book"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1D03571E-FAA2-4D0B-BE69-D607747D5383}" type="datetimeFigureOut">
              <a:rPr lang="en-US" smtClean="0"/>
              <a:pPr/>
              <a:t>10/5/2019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9B5D22-A15F-40A6-9389-6A7FFFC26FBD}" type="slidenum">
              <a:rPr lang="en-US" smtClean="0"/>
              <a:pPr/>
              <a:t>‹#›</a:t>
            </a:fld>
            <a:endParaRPr lang="en-US"/>
          </a:p>
        </p:txBody>
      </p:sp>
      <p:pic>
        <p:nvPicPr>
          <p:cNvPr id="7" name="Picture 6" descr="DPA logo purple.jpg"/>
          <p:cNvPicPr>
            <a:picLocks noChangeAspect="1"/>
          </p:cNvPicPr>
          <p:nvPr userDrawn="1"/>
        </p:nvPicPr>
        <p:blipFill>
          <a:blip r:embed="rId3" cstate="print"/>
          <a:stretch>
            <a:fillRect/>
          </a:stretch>
        </p:blipFill>
        <p:spPr>
          <a:xfrm>
            <a:off x="6681216" y="381000"/>
            <a:ext cx="2869184" cy="1725168"/>
          </a:xfrm>
          <a:prstGeom prst="rect">
            <a:avLst/>
          </a:prstGeom>
        </p:spPr>
      </p:pic>
      <p:sp>
        <p:nvSpPr>
          <p:cNvPr id="8" name="Rectangle 7"/>
          <p:cNvSpPr/>
          <p:nvPr userDrawn="1"/>
        </p:nvSpPr>
        <p:spPr>
          <a:xfrm>
            <a:off x="0" y="2667000"/>
            <a:ext cx="4267200" cy="4191000"/>
          </a:xfrm>
          <a:prstGeom prst="rect">
            <a:avLst/>
          </a:prstGeom>
          <a:solidFill>
            <a:srgbClr val="6817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Rectangle 9"/>
          <p:cNvSpPr/>
          <p:nvPr userDrawn="1"/>
        </p:nvSpPr>
        <p:spPr>
          <a:xfrm>
            <a:off x="4267200" y="2667000"/>
            <a:ext cx="508000" cy="419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p:cNvSpPr/>
          <p:nvPr userDrawn="1"/>
        </p:nvSpPr>
        <p:spPr>
          <a:xfrm rot="5400000" flipH="1">
            <a:off x="2110741" y="556260"/>
            <a:ext cx="45719" cy="42672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2512899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13" name="Picture 12" descr="rat eye 40x.tif"/>
          <p:cNvPicPr>
            <a:picLocks noChangeAspect="1"/>
          </p:cNvPicPr>
          <p:nvPr userDrawn="1"/>
        </p:nvPicPr>
        <p:blipFill>
          <a:blip r:embed="rId2" cstate="print">
            <a:duotone>
              <a:schemeClr val="bg2">
                <a:shade val="45000"/>
                <a:satMod val="135000"/>
              </a:schemeClr>
              <a:prstClr val="white"/>
            </a:duotone>
          </a:blip>
          <a:srcRect t="70283"/>
          <a:stretch>
            <a:fillRect/>
          </a:stretch>
        </p:blipFill>
        <p:spPr>
          <a:xfrm rot="16200000">
            <a:off x="-2567805" y="2872606"/>
            <a:ext cx="6553201" cy="1417589"/>
          </a:xfrm>
          <a:prstGeom prst="rect">
            <a:avLst/>
          </a:prstGeom>
        </p:spPr>
      </p:pic>
      <p:sp>
        <p:nvSpPr>
          <p:cNvPr id="9" name="Rectangle 8"/>
          <p:cNvSpPr/>
          <p:nvPr/>
        </p:nvSpPr>
        <p:spPr>
          <a:xfrm>
            <a:off x="0" y="0"/>
            <a:ext cx="12192000" cy="1143000"/>
          </a:xfrm>
          <a:prstGeom prst="rect">
            <a:avLst/>
          </a:prstGeom>
          <a:solidFill>
            <a:srgbClr val="6817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609600" y="0"/>
            <a:ext cx="10972800" cy="1143000"/>
          </a:xfrm>
        </p:spPr>
        <p:txBody>
          <a:bodyPr/>
          <a:lstStyle>
            <a:lvl1pPr algn="ctr">
              <a:defRPr>
                <a:solidFill>
                  <a:schemeClr val="bg1"/>
                </a:solidFill>
                <a:latin typeface="Franklin Gothic Demi"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bg1">
                    <a:lumMod val="65000"/>
                  </a:schemeClr>
                </a:solidFill>
                <a:latin typeface="Franklin Gothic Book" pitchFamily="34" charset="0"/>
              </a:defRPr>
            </a:lvl1pPr>
            <a:lvl2pPr>
              <a:defRPr>
                <a:solidFill>
                  <a:schemeClr val="bg1">
                    <a:lumMod val="65000"/>
                  </a:schemeClr>
                </a:solidFill>
                <a:latin typeface="Franklin Gothic Book" pitchFamily="34" charset="0"/>
              </a:defRPr>
            </a:lvl2pPr>
            <a:lvl3pPr>
              <a:defRPr>
                <a:solidFill>
                  <a:schemeClr val="bg1">
                    <a:lumMod val="65000"/>
                  </a:schemeClr>
                </a:solidFill>
                <a:latin typeface="Franklin Gothic Book" pitchFamily="34" charset="0"/>
              </a:defRPr>
            </a:lvl3pPr>
            <a:lvl4pPr>
              <a:defRPr>
                <a:solidFill>
                  <a:schemeClr val="bg1">
                    <a:lumMod val="65000"/>
                  </a:schemeClr>
                </a:solidFill>
                <a:latin typeface="Franklin Gothic Book" pitchFamily="34" charset="0"/>
              </a:defRPr>
            </a:lvl4pPr>
            <a:lvl5pPr>
              <a:defRPr>
                <a:solidFill>
                  <a:schemeClr val="bg1">
                    <a:lumMod val="65000"/>
                  </a:schemeClr>
                </a:solidFill>
                <a:latin typeface="Franklin Gothic Book"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sz="1000">
                <a:solidFill>
                  <a:srgbClr val="68175A"/>
                </a:solidFill>
                <a:latin typeface="Franklin Gothic Book" pitchFamily="34" charset="0"/>
              </a:defRPr>
            </a:lvl1pPr>
          </a:lstStyle>
          <a:p>
            <a:r>
              <a:rPr lang="en-US" dirty="0"/>
              <a:t>Digital Pathology Association (DPA)</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9B5D22-A15F-40A6-9389-6A7FFFC26FBD}" type="slidenum">
              <a:rPr lang="en-US" smtClean="0"/>
              <a:pPr/>
              <a:t>‹#›</a:t>
            </a:fld>
            <a:endParaRPr lang="en-US"/>
          </a:p>
        </p:txBody>
      </p:sp>
      <p:pic>
        <p:nvPicPr>
          <p:cNvPr id="10" name="Picture 5" descr="S:\DPA\Logos\DPA logo purple.jpg"/>
          <p:cNvPicPr>
            <a:picLocks noChangeAspect="1" noChangeArrowheads="1"/>
          </p:cNvPicPr>
          <p:nvPr/>
        </p:nvPicPr>
        <p:blipFill>
          <a:blip r:embed="rId3" cstate="print"/>
          <a:srcRect/>
          <a:stretch>
            <a:fillRect/>
          </a:stretch>
        </p:blipFill>
        <p:spPr bwMode="auto">
          <a:xfrm>
            <a:off x="10668000" y="6172200"/>
            <a:ext cx="914400" cy="549806"/>
          </a:xfrm>
          <a:prstGeom prst="rect">
            <a:avLst/>
          </a:prstGeom>
          <a:noFill/>
        </p:spPr>
      </p:pic>
    </p:spTree>
    <p:extLst>
      <p:ext uri="{BB962C8B-B14F-4D97-AF65-F5344CB8AC3E}">
        <p14:creationId xmlns:p14="http://schemas.microsoft.com/office/powerpoint/2010/main" val="26289750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13" name="Picture 12" descr="rat eye 40x.tif"/>
          <p:cNvPicPr>
            <a:picLocks noChangeAspect="1"/>
          </p:cNvPicPr>
          <p:nvPr userDrawn="1"/>
        </p:nvPicPr>
        <p:blipFill>
          <a:blip r:embed="rId2" cstate="print">
            <a:duotone>
              <a:schemeClr val="bg2">
                <a:shade val="45000"/>
                <a:satMod val="135000"/>
              </a:schemeClr>
              <a:prstClr val="white"/>
            </a:duotone>
          </a:blip>
          <a:srcRect t="57504"/>
          <a:stretch>
            <a:fillRect/>
          </a:stretch>
        </p:blipFill>
        <p:spPr>
          <a:xfrm>
            <a:off x="0" y="-533400"/>
            <a:ext cx="12192000" cy="2121477"/>
          </a:xfrm>
          <a:prstGeom prst="rect">
            <a:avLst/>
          </a:prstGeom>
        </p:spPr>
      </p:pic>
      <p:sp>
        <p:nvSpPr>
          <p:cNvPr id="2" name="Title 1"/>
          <p:cNvSpPr>
            <a:spLocks noGrp="1"/>
          </p:cNvSpPr>
          <p:nvPr>
            <p:ph type="title"/>
          </p:nvPr>
        </p:nvSpPr>
        <p:spPr>
          <a:xfrm>
            <a:off x="609600" y="0"/>
            <a:ext cx="10972800" cy="1143000"/>
          </a:xfrm>
        </p:spPr>
        <p:txBody>
          <a:bodyPr/>
          <a:lstStyle>
            <a:lvl1pPr algn="ctr">
              <a:defRPr>
                <a:solidFill>
                  <a:srgbClr val="68175A"/>
                </a:solidFill>
                <a:latin typeface="Franklin Gothic Demi"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bg1">
                    <a:lumMod val="65000"/>
                  </a:schemeClr>
                </a:solidFill>
                <a:latin typeface="Franklin Gothic Book" pitchFamily="34" charset="0"/>
              </a:defRPr>
            </a:lvl1pPr>
            <a:lvl2pPr>
              <a:defRPr>
                <a:solidFill>
                  <a:schemeClr val="bg1">
                    <a:lumMod val="65000"/>
                  </a:schemeClr>
                </a:solidFill>
                <a:latin typeface="Franklin Gothic Book" pitchFamily="34" charset="0"/>
              </a:defRPr>
            </a:lvl2pPr>
            <a:lvl3pPr>
              <a:defRPr>
                <a:solidFill>
                  <a:schemeClr val="bg1">
                    <a:lumMod val="65000"/>
                  </a:schemeClr>
                </a:solidFill>
                <a:latin typeface="Franklin Gothic Book" pitchFamily="34" charset="0"/>
              </a:defRPr>
            </a:lvl3pPr>
            <a:lvl4pPr>
              <a:defRPr>
                <a:solidFill>
                  <a:schemeClr val="bg1">
                    <a:lumMod val="65000"/>
                  </a:schemeClr>
                </a:solidFill>
                <a:latin typeface="Franklin Gothic Book" pitchFamily="34" charset="0"/>
              </a:defRPr>
            </a:lvl4pPr>
            <a:lvl5pPr>
              <a:defRPr>
                <a:solidFill>
                  <a:schemeClr val="bg1">
                    <a:lumMod val="65000"/>
                  </a:schemeClr>
                </a:solidFill>
                <a:latin typeface="Franklin Gothic Book"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sz="1000">
                <a:solidFill>
                  <a:srgbClr val="68175A"/>
                </a:solidFill>
                <a:latin typeface="Franklin Gothic Book" pitchFamily="34" charset="0"/>
              </a:defRPr>
            </a:lvl1pPr>
          </a:lstStyle>
          <a:p>
            <a:r>
              <a:rPr lang="en-US" dirty="0"/>
              <a:t>Digital Pathology Association (DPA)</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9B5D22-A15F-40A6-9389-6A7FFFC26FBD}" type="slidenum">
              <a:rPr lang="en-US" smtClean="0"/>
              <a:pPr/>
              <a:t>‹#›</a:t>
            </a:fld>
            <a:endParaRPr lang="en-US"/>
          </a:p>
        </p:txBody>
      </p:sp>
      <p:pic>
        <p:nvPicPr>
          <p:cNvPr id="10" name="Picture 5" descr="S:\DPA\Logos\DPA logo purple.jpg"/>
          <p:cNvPicPr>
            <a:picLocks noChangeAspect="1" noChangeArrowheads="1"/>
          </p:cNvPicPr>
          <p:nvPr/>
        </p:nvPicPr>
        <p:blipFill>
          <a:blip r:embed="rId3" cstate="print"/>
          <a:srcRect/>
          <a:stretch>
            <a:fillRect/>
          </a:stretch>
        </p:blipFill>
        <p:spPr bwMode="auto">
          <a:xfrm>
            <a:off x="10668000" y="6172200"/>
            <a:ext cx="914400" cy="549806"/>
          </a:xfrm>
          <a:prstGeom prst="rect">
            <a:avLst/>
          </a:prstGeom>
          <a:noFill/>
        </p:spPr>
      </p:pic>
    </p:spTree>
    <p:extLst>
      <p:ext uri="{BB962C8B-B14F-4D97-AF65-F5344CB8AC3E}">
        <p14:creationId xmlns:p14="http://schemas.microsoft.com/office/powerpoint/2010/main" val="36997029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03571E-FAA2-4D0B-BE69-D607747D5383}" type="datetimeFigureOut">
              <a:rPr lang="en-US" smtClean="0"/>
              <a:pPr/>
              <a:t>10/5/2019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9B5D22-A15F-40A6-9389-6A7FFFC26FBD}" type="slidenum">
              <a:rPr lang="en-US" smtClean="0"/>
              <a:pPr/>
              <a:t>‹#›</a:t>
            </a:fld>
            <a:endParaRPr lang="en-US"/>
          </a:p>
        </p:txBody>
      </p:sp>
    </p:spTree>
    <p:extLst>
      <p:ext uri="{BB962C8B-B14F-4D97-AF65-F5344CB8AC3E}">
        <p14:creationId xmlns:p14="http://schemas.microsoft.com/office/powerpoint/2010/main" val="23291972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143000"/>
          </a:xfrm>
        </p:spPr>
        <p:txBody>
          <a:bodyPr/>
          <a:lstStyle>
            <a:lvl1pPr algn="r">
              <a:defRPr>
                <a:solidFill>
                  <a:schemeClr val="bg1">
                    <a:lumMod val="65000"/>
                  </a:schemeClr>
                </a:solidFill>
                <a:latin typeface="Franklin Gothic Demi" pitchFamily="34" charset="0"/>
              </a:defRPr>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solidFill>
                  <a:schemeClr val="bg1">
                    <a:lumMod val="65000"/>
                  </a:schemeClr>
                </a:solidFill>
                <a:latin typeface="Franklin Gothic Book" pitchFamily="34" charset="0"/>
              </a:defRPr>
            </a:lvl1pPr>
            <a:lvl2pPr>
              <a:defRPr sz="2400">
                <a:solidFill>
                  <a:schemeClr val="bg1">
                    <a:lumMod val="65000"/>
                  </a:schemeClr>
                </a:solidFill>
                <a:latin typeface="Franklin Gothic Book" pitchFamily="34" charset="0"/>
              </a:defRPr>
            </a:lvl2pPr>
            <a:lvl3pPr>
              <a:defRPr sz="2000">
                <a:solidFill>
                  <a:schemeClr val="bg1">
                    <a:lumMod val="65000"/>
                  </a:schemeClr>
                </a:solidFill>
                <a:latin typeface="Franklin Gothic Book" pitchFamily="34" charset="0"/>
              </a:defRPr>
            </a:lvl3pPr>
            <a:lvl4pPr>
              <a:defRPr sz="1800">
                <a:solidFill>
                  <a:schemeClr val="bg1">
                    <a:lumMod val="65000"/>
                  </a:schemeClr>
                </a:solidFill>
                <a:latin typeface="Franklin Gothic Book" pitchFamily="34" charset="0"/>
              </a:defRPr>
            </a:lvl4pPr>
            <a:lvl5pPr>
              <a:defRPr sz="1800">
                <a:solidFill>
                  <a:schemeClr val="bg1">
                    <a:lumMod val="65000"/>
                  </a:schemeClr>
                </a:solidFill>
                <a:latin typeface="Franklin Gothic Book"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p:spPr>
        <p:txBody>
          <a:bodyPr/>
          <a:lstStyle>
            <a:lvl1pPr>
              <a:defRPr sz="2800">
                <a:solidFill>
                  <a:schemeClr val="bg1">
                    <a:lumMod val="65000"/>
                  </a:schemeClr>
                </a:solidFill>
                <a:latin typeface="Franklin Gothic Book" pitchFamily="34" charset="0"/>
              </a:defRPr>
            </a:lvl1pPr>
            <a:lvl2pPr>
              <a:defRPr sz="2400">
                <a:solidFill>
                  <a:schemeClr val="bg1">
                    <a:lumMod val="65000"/>
                  </a:schemeClr>
                </a:solidFill>
                <a:latin typeface="Franklin Gothic Book" pitchFamily="34" charset="0"/>
              </a:defRPr>
            </a:lvl2pPr>
            <a:lvl3pPr>
              <a:defRPr sz="2000">
                <a:solidFill>
                  <a:schemeClr val="bg1">
                    <a:lumMod val="65000"/>
                  </a:schemeClr>
                </a:solidFill>
                <a:latin typeface="Franklin Gothic Book" pitchFamily="34" charset="0"/>
              </a:defRPr>
            </a:lvl3pPr>
            <a:lvl4pPr>
              <a:defRPr sz="1800">
                <a:solidFill>
                  <a:schemeClr val="bg1">
                    <a:lumMod val="65000"/>
                  </a:schemeClr>
                </a:solidFill>
                <a:latin typeface="Franklin Gothic Book" pitchFamily="34" charset="0"/>
              </a:defRPr>
            </a:lvl4pPr>
            <a:lvl5pPr>
              <a:defRPr sz="1800">
                <a:solidFill>
                  <a:schemeClr val="bg1">
                    <a:lumMod val="65000"/>
                  </a:schemeClr>
                </a:solidFill>
                <a:latin typeface="Franklin Gothic Book"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1D03571E-FAA2-4D0B-BE69-D607747D5383}" type="datetimeFigureOut">
              <a:rPr lang="en-US" smtClean="0"/>
              <a:pPr/>
              <a:t>10/5/2019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9B5D22-A15F-40A6-9389-6A7FFFC26FBD}" type="slidenum">
              <a:rPr lang="en-US" smtClean="0"/>
              <a:pPr/>
              <a:t>‹#›</a:t>
            </a:fld>
            <a:endParaRPr lang="en-US"/>
          </a:p>
        </p:txBody>
      </p:sp>
      <p:grpSp>
        <p:nvGrpSpPr>
          <p:cNvPr id="8" name="Group 7"/>
          <p:cNvGrpSpPr/>
          <p:nvPr userDrawn="1"/>
        </p:nvGrpSpPr>
        <p:grpSpPr>
          <a:xfrm>
            <a:off x="0" y="0"/>
            <a:ext cx="5384800" cy="1153886"/>
            <a:chOff x="0" y="0"/>
            <a:chExt cx="4038600" cy="1153886"/>
          </a:xfrm>
        </p:grpSpPr>
        <p:pic>
          <p:nvPicPr>
            <p:cNvPr id="9" name="Picture 8" descr="\\WMG-SERVER\RedirectedFolders\ehammeran\Desktop\12_Promotions\Direct Mail CoPromo_Page_3.jpg"/>
            <p:cNvPicPr>
              <a:picLocks noChangeAspect="1" noChangeArrowheads="1"/>
            </p:cNvPicPr>
            <p:nvPr/>
          </p:nvPicPr>
          <p:blipFill>
            <a:blip r:embed="rId2" cstate="print"/>
            <a:srcRect r="49684" b="88889"/>
            <a:stretch>
              <a:fillRect/>
            </a:stretch>
          </p:blipFill>
          <p:spPr bwMode="auto">
            <a:xfrm>
              <a:off x="0" y="0"/>
              <a:ext cx="4038600" cy="1153886"/>
            </a:xfrm>
            <a:prstGeom prst="rect">
              <a:avLst/>
            </a:prstGeom>
            <a:noFill/>
          </p:spPr>
        </p:pic>
        <p:sp>
          <p:nvSpPr>
            <p:cNvPr id="10" name="Rectangle 9"/>
            <p:cNvSpPr/>
            <p:nvPr/>
          </p:nvSpPr>
          <p:spPr>
            <a:xfrm>
              <a:off x="152400" y="0"/>
              <a:ext cx="8382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1" name="Picture 5" descr="S:\DPA\Logos\DPA logo purple.jpg"/>
            <p:cNvPicPr>
              <a:picLocks noChangeAspect="1" noChangeArrowheads="1"/>
            </p:cNvPicPr>
            <p:nvPr/>
          </p:nvPicPr>
          <p:blipFill>
            <a:blip r:embed="rId3" cstate="print"/>
            <a:srcRect/>
            <a:stretch>
              <a:fillRect/>
            </a:stretch>
          </p:blipFill>
          <p:spPr bwMode="auto">
            <a:xfrm>
              <a:off x="152400" y="181326"/>
              <a:ext cx="914400" cy="733074"/>
            </a:xfrm>
            <a:prstGeom prst="rect">
              <a:avLst/>
            </a:prstGeom>
            <a:noFill/>
          </p:spPr>
        </p:pic>
        <p:sp>
          <p:nvSpPr>
            <p:cNvPr id="12" name="Rectangle 11"/>
            <p:cNvSpPr/>
            <p:nvPr/>
          </p:nvSpPr>
          <p:spPr>
            <a:xfrm>
              <a:off x="1219200" y="0"/>
              <a:ext cx="76200" cy="10668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Tree>
    <p:extLst>
      <p:ext uri="{BB962C8B-B14F-4D97-AF65-F5344CB8AC3E}">
        <p14:creationId xmlns:p14="http://schemas.microsoft.com/office/powerpoint/2010/main" val="36017711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143000"/>
          </a:xfrm>
        </p:spPr>
        <p:txBody>
          <a:bodyPr/>
          <a:lstStyle>
            <a:lvl1pPr algn="r">
              <a:defRPr>
                <a:solidFill>
                  <a:schemeClr val="bg1">
                    <a:lumMod val="65000"/>
                  </a:schemeClr>
                </a:solidFill>
                <a:latin typeface="Franklin Gothic Demi" pitchFamily="34" charset="0"/>
              </a:defRPr>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solidFill>
                  <a:schemeClr val="bg1">
                    <a:lumMod val="65000"/>
                  </a:schemeClr>
                </a:solidFill>
                <a:latin typeface="Franklin Gothic Demi"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solidFill>
                  <a:schemeClr val="bg1">
                    <a:lumMod val="65000"/>
                  </a:schemeClr>
                </a:solidFill>
                <a:latin typeface="Franklin Gothic Book" pitchFamily="34" charset="0"/>
              </a:defRPr>
            </a:lvl1pPr>
            <a:lvl2pPr>
              <a:defRPr sz="2000">
                <a:solidFill>
                  <a:schemeClr val="bg1">
                    <a:lumMod val="65000"/>
                  </a:schemeClr>
                </a:solidFill>
                <a:latin typeface="Franklin Gothic Book" pitchFamily="34" charset="0"/>
              </a:defRPr>
            </a:lvl2pPr>
            <a:lvl3pPr>
              <a:defRPr sz="1800">
                <a:solidFill>
                  <a:schemeClr val="bg1">
                    <a:lumMod val="65000"/>
                  </a:schemeClr>
                </a:solidFill>
                <a:latin typeface="Franklin Gothic Book" pitchFamily="34" charset="0"/>
              </a:defRPr>
            </a:lvl3pPr>
            <a:lvl4pPr>
              <a:defRPr sz="1600">
                <a:solidFill>
                  <a:schemeClr val="bg1">
                    <a:lumMod val="65000"/>
                  </a:schemeClr>
                </a:solidFill>
                <a:latin typeface="Franklin Gothic Book" pitchFamily="34" charset="0"/>
              </a:defRPr>
            </a:lvl4pPr>
            <a:lvl5pPr>
              <a:defRPr sz="1600">
                <a:solidFill>
                  <a:schemeClr val="bg1">
                    <a:lumMod val="65000"/>
                  </a:schemeClr>
                </a:solidFill>
                <a:latin typeface="Franklin Gothic Book"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solidFill>
                  <a:schemeClr val="bg1">
                    <a:lumMod val="65000"/>
                  </a:schemeClr>
                </a:solidFill>
                <a:latin typeface="Franklin Gothic Demi"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solidFill>
                  <a:schemeClr val="bg1">
                    <a:lumMod val="65000"/>
                  </a:schemeClr>
                </a:solidFill>
                <a:latin typeface="Franklin Gothic Book" pitchFamily="34" charset="0"/>
              </a:defRPr>
            </a:lvl1pPr>
            <a:lvl2pPr>
              <a:defRPr sz="2000">
                <a:solidFill>
                  <a:schemeClr val="bg1">
                    <a:lumMod val="65000"/>
                  </a:schemeClr>
                </a:solidFill>
                <a:latin typeface="Franklin Gothic Book" pitchFamily="34" charset="0"/>
              </a:defRPr>
            </a:lvl2pPr>
            <a:lvl3pPr>
              <a:defRPr sz="1800">
                <a:solidFill>
                  <a:schemeClr val="bg1">
                    <a:lumMod val="65000"/>
                  </a:schemeClr>
                </a:solidFill>
                <a:latin typeface="Franklin Gothic Book" pitchFamily="34" charset="0"/>
              </a:defRPr>
            </a:lvl3pPr>
            <a:lvl4pPr>
              <a:defRPr sz="1600">
                <a:solidFill>
                  <a:schemeClr val="bg1">
                    <a:lumMod val="65000"/>
                  </a:schemeClr>
                </a:solidFill>
                <a:latin typeface="Franklin Gothic Book" pitchFamily="34" charset="0"/>
              </a:defRPr>
            </a:lvl4pPr>
            <a:lvl5pPr>
              <a:defRPr sz="1600">
                <a:solidFill>
                  <a:schemeClr val="bg1">
                    <a:lumMod val="65000"/>
                  </a:schemeClr>
                </a:solidFill>
                <a:latin typeface="Franklin Gothic Book"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1D03571E-FAA2-4D0B-BE69-D607747D5383}" type="datetimeFigureOut">
              <a:rPr lang="en-US" smtClean="0"/>
              <a:pPr/>
              <a:t>10/5/2019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99B5D22-A15F-40A6-9389-6A7FFFC26FBD}" type="slidenum">
              <a:rPr lang="en-US" smtClean="0"/>
              <a:pPr/>
              <a:t>‹#›</a:t>
            </a:fld>
            <a:endParaRPr lang="en-US"/>
          </a:p>
        </p:txBody>
      </p:sp>
      <p:grpSp>
        <p:nvGrpSpPr>
          <p:cNvPr id="10" name="Group 9"/>
          <p:cNvGrpSpPr/>
          <p:nvPr userDrawn="1"/>
        </p:nvGrpSpPr>
        <p:grpSpPr>
          <a:xfrm>
            <a:off x="0" y="0"/>
            <a:ext cx="5384800" cy="1153886"/>
            <a:chOff x="0" y="0"/>
            <a:chExt cx="4038600" cy="1153886"/>
          </a:xfrm>
        </p:grpSpPr>
        <p:pic>
          <p:nvPicPr>
            <p:cNvPr id="11" name="Picture 10" descr="\\WMG-SERVER\RedirectedFolders\ehammeran\Desktop\12_Promotions\Direct Mail CoPromo_Page_3.jpg"/>
            <p:cNvPicPr>
              <a:picLocks noChangeAspect="1" noChangeArrowheads="1"/>
            </p:cNvPicPr>
            <p:nvPr/>
          </p:nvPicPr>
          <p:blipFill>
            <a:blip r:embed="rId2" cstate="print"/>
            <a:srcRect r="49684" b="88889"/>
            <a:stretch>
              <a:fillRect/>
            </a:stretch>
          </p:blipFill>
          <p:spPr bwMode="auto">
            <a:xfrm>
              <a:off x="0" y="0"/>
              <a:ext cx="4038600" cy="1153886"/>
            </a:xfrm>
            <a:prstGeom prst="rect">
              <a:avLst/>
            </a:prstGeom>
            <a:noFill/>
          </p:spPr>
        </p:pic>
        <p:sp>
          <p:nvSpPr>
            <p:cNvPr id="12" name="Rectangle 11"/>
            <p:cNvSpPr/>
            <p:nvPr/>
          </p:nvSpPr>
          <p:spPr>
            <a:xfrm>
              <a:off x="152400" y="0"/>
              <a:ext cx="8382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3" name="Picture 5" descr="S:\DPA\Logos\DPA logo purple.jpg"/>
            <p:cNvPicPr>
              <a:picLocks noChangeAspect="1" noChangeArrowheads="1"/>
            </p:cNvPicPr>
            <p:nvPr/>
          </p:nvPicPr>
          <p:blipFill>
            <a:blip r:embed="rId3" cstate="print"/>
            <a:srcRect/>
            <a:stretch>
              <a:fillRect/>
            </a:stretch>
          </p:blipFill>
          <p:spPr bwMode="auto">
            <a:xfrm>
              <a:off x="152400" y="181326"/>
              <a:ext cx="914400" cy="733074"/>
            </a:xfrm>
            <a:prstGeom prst="rect">
              <a:avLst/>
            </a:prstGeom>
            <a:noFill/>
          </p:spPr>
        </p:pic>
        <p:sp>
          <p:nvSpPr>
            <p:cNvPr id="14" name="Rectangle 13"/>
            <p:cNvSpPr/>
            <p:nvPr/>
          </p:nvSpPr>
          <p:spPr>
            <a:xfrm>
              <a:off x="1219200" y="0"/>
              <a:ext cx="76200" cy="10668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Tree>
    <p:extLst>
      <p:ext uri="{BB962C8B-B14F-4D97-AF65-F5344CB8AC3E}">
        <p14:creationId xmlns:p14="http://schemas.microsoft.com/office/powerpoint/2010/main" val="36198197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1" name="Rectangle 10"/>
          <p:cNvSpPr/>
          <p:nvPr userDrawn="1"/>
        </p:nvSpPr>
        <p:spPr>
          <a:xfrm>
            <a:off x="0" y="0"/>
            <a:ext cx="304800" cy="9144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p:cNvSpPr/>
          <p:nvPr userDrawn="1"/>
        </p:nvSpPr>
        <p:spPr>
          <a:xfrm>
            <a:off x="304800" y="0"/>
            <a:ext cx="304800" cy="9144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Content Placeholder 3"/>
          <p:cNvSpPr>
            <a:spLocks noGrp="1"/>
          </p:cNvSpPr>
          <p:nvPr>
            <p:ph sz="half" idx="2"/>
          </p:nvPr>
        </p:nvSpPr>
        <p:spPr>
          <a:xfrm>
            <a:off x="609600" y="1143001"/>
            <a:ext cx="10972800" cy="4983163"/>
          </a:xfrm>
        </p:spPr>
        <p:txBody>
          <a:bodyPr/>
          <a:lstStyle>
            <a:lvl1pPr>
              <a:defRPr sz="2400">
                <a:solidFill>
                  <a:schemeClr val="bg1">
                    <a:lumMod val="50000"/>
                  </a:schemeClr>
                </a:solidFill>
                <a:latin typeface="Arial" pitchFamily="34" charset="0"/>
                <a:cs typeface="Arial" pitchFamily="34" charset="0"/>
              </a:defRPr>
            </a:lvl1pPr>
            <a:lvl2pPr>
              <a:defRPr sz="2000">
                <a:solidFill>
                  <a:schemeClr val="bg1">
                    <a:lumMod val="50000"/>
                  </a:schemeClr>
                </a:solidFill>
                <a:latin typeface="Arial" pitchFamily="34" charset="0"/>
                <a:cs typeface="Arial" pitchFamily="34" charset="0"/>
              </a:defRPr>
            </a:lvl2pPr>
            <a:lvl3pPr>
              <a:defRPr sz="1800">
                <a:solidFill>
                  <a:schemeClr val="bg1">
                    <a:lumMod val="50000"/>
                  </a:schemeClr>
                </a:solidFill>
                <a:latin typeface="Arial" pitchFamily="34" charset="0"/>
                <a:cs typeface="Arial" pitchFamily="34" charset="0"/>
              </a:defRPr>
            </a:lvl3pPr>
            <a:lvl4pPr>
              <a:defRPr sz="1600">
                <a:solidFill>
                  <a:schemeClr val="bg1">
                    <a:lumMod val="50000"/>
                  </a:schemeClr>
                </a:solidFill>
                <a:latin typeface="Arial" pitchFamily="34" charset="0"/>
                <a:cs typeface="Arial" pitchFamily="34" charset="0"/>
              </a:defRPr>
            </a:lvl4pPr>
            <a:lvl5pPr>
              <a:defRPr sz="1600">
                <a:solidFill>
                  <a:schemeClr val="bg1">
                    <a:lumMod val="50000"/>
                  </a:schemeClr>
                </a:solidFill>
                <a:latin typeface="Arial" pitchFamily="34" charset="0"/>
                <a:cs typeface="Arial"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itle 1"/>
          <p:cNvSpPr>
            <a:spLocks noGrp="1"/>
          </p:cNvSpPr>
          <p:nvPr>
            <p:ph type="title"/>
          </p:nvPr>
        </p:nvSpPr>
        <p:spPr>
          <a:xfrm>
            <a:off x="609600" y="0"/>
            <a:ext cx="11582400" cy="914400"/>
          </a:xfrm>
          <a:solidFill>
            <a:schemeClr val="bg1"/>
          </a:solidFill>
          <a:ln>
            <a:noFill/>
          </a:ln>
        </p:spPr>
        <p:txBody>
          <a:bodyPr/>
          <a:lstStyle>
            <a:lvl1pPr>
              <a:defRPr b="1">
                <a:solidFill>
                  <a:srgbClr val="4085C0"/>
                </a:solidFill>
                <a:latin typeface="Arial Narrow" pitchFamily="34" charset="0"/>
              </a:defRPr>
            </a:lvl1pPr>
          </a:lstStyle>
          <a:p>
            <a:r>
              <a:rPr lang="en-US" dirty="0"/>
              <a:t>Click to edit Master title style</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143000"/>
          </a:xfrm>
        </p:spPr>
        <p:txBody>
          <a:bodyPr/>
          <a:lstStyle>
            <a:lvl1pPr algn="r">
              <a:defRPr>
                <a:solidFill>
                  <a:schemeClr val="bg1">
                    <a:lumMod val="65000"/>
                  </a:schemeClr>
                </a:solidFill>
                <a:latin typeface="Franklin Gothic Demi"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1D03571E-FAA2-4D0B-BE69-D607747D5383}" type="datetimeFigureOut">
              <a:rPr lang="en-US" smtClean="0"/>
              <a:pPr/>
              <a:t>10/5/2019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99B5D22-A15F-40A6-9389-6A7FFFC26FBD}" type="slidenum">
              <a:rPr lang="en-US" smtClean="0"/>
              <a:pPr/>
              <a:t>‹#›</a:t>
            </a:fld>
            <a:endParaRPr lang="en-US"/>
          </a:p>
        </p:txBody>
      </p:sp>
      <p:grpSp>
        <p:nvGrpSpPr>
          <p:cNvPr id="6" name="Group 5"/>
          <p:cNvGrpSpPr/>
          <p:nvPr userDrawn="1"/>
        </p:nvGrpSpPr>
        <p:grpSpPr>
          <a:xfrm>
            <a:off x="0" y="0"/>
            <a:ext cx="5384800" cy="1153886"/>
            <a:chOff x="0" y="0"/>
            <a:chExt cx="4038600" cy="1153886"/>
          </a:xfrm>
        </p:grpSpPr>
        <p:pic>
          <p:nvPicPr>
            <p:cNvPr id="7" name="Picture 6" descr="\\WMG-SERVER\RedirectedFolders\ehammeran\Desktop\12_Promotions\Direct Mail CoPromo_Page_3.jpg"/>
            <p:cNvPicPr>
              <a:picLocks noChangeAspect="1" noChangeArrowheads="1"/>
            </p:cNvPicPr>
            <p:nvPr/>
          </p:nvPicPr>
          <p:blipFill>
            <a:blip r:embed="rId2" cstate="print"/>
            <a:srcRect r="49684" b="88889"/>
            <a:stretch>
              <a:fillRect/>
            </a:stretch>
          </p:blipFill>
          <p:spPr bwMode="auto">
            <a:xfrm>
              <a:off x="0" y="0"/>
              <a:ext cx="4038600" cy="1153886"/>
            </a:xfrm>
            <a:prstGeom prst="rect">
              <a:avLst/>
            </a:prstGeom>
            <a:noFill/>
          </p:spPr>
        </p:pic>
        <p:sp>
          <p:nvSpPr>
            <p:cNvPr id="8" name="Rectangle 7"/>
            <p:cNvSpPr/>
            <p:nvPr/>
          </p:nvSpPr>
          <p:spPr>
            <a:xfrm>
              <a:off x="152400" y="0"/>
              <a:ext cx="8382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9" name="Picture 5" descr="S:\DPA\Logos\DPA logo purple.jpg"/>
            <p:cNvPicPr>
              <a:picLocks noChangeAspect="1" noChangeArrowheads="1"/>
            </p:cNvPicPr>
            <p:nvPr/>
          </p:nvPicPr>
          <p:blipFill>
            <a:blip r:embed="rId3" cstate="print"/>
            <a:srcRect/>
            <a:stretch>
              <a:fillRect/>
            </a:stretch>
          </p:blipFill>
          <p:spPr bwMode="auto">
            <a:xfrm>
              <a:off x="152400" y="181326"/>
              <a:ext cx="914400" cy="733074"/>
            </a:xfrm>
            <a:prstGeom prst="rect">
              <a:avLst/>
            </a:prstGeom>
            <a:noFill/>
          </p:spPr>
        </p:pic>
        <p:sp>
          <p:nvSpPr>
            <p:cNvPr id="10" name="Rectangle 9"/>
            <p:cNvSpPr/>
            <p:nvPr/>
          </p:nvSpPr>
          <p:spPr>
            <a:xfrm>
              <a:off x="1219200" y="0"/>
              <a:ext cx="76200" cy="10668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Tree>
    <p:extLst>
      <p:ext uri="{BB962C8B-B14F-4D97-AF65-F5344CB8AC3E}">
        <p14:creationId xmlns:p14="http://schemas.microsoft.com/office/powerpoint/2010/main" val="41884686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03571E-FAA2-4D0B-BE69-D607747D5383}" type="datetimeFigureOut">
              <a:rPr lang="en-US" smtClean="0"/>
              <a:pPr/>
              <a:t>10/5/2019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99B5D22-A15F-40A6-9389-6A7FFFC26FBD}" type="slidenum">
              <a:rPr lang="en-US" smtClean="0"/>
              <a:pPr/>
              <a:t>‹#›</a:t>
            </a:fld>
            <a:endParaRPr lang="en-US"/>
          </a:p>
        </p:txBody>
      </p:sp>
    </p:spTree>
    <p:extLst>
      <p:ext uri="{BB962C8B-B14F-4D97-AF65-F5344CB8AC3E}">
        <p14:creationId xmlns:p14="http://schemas.microsoft.com/office/powerpoint/2010/main" val="33105103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03571E-FAA2-4D0B-BE69-D607747D5383}" type="datetimeFigureOut">
              <a:rPr lang="en-US" smtClean="0"/>
              <a:pPr/>
              <a:t>10/5/2019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9B5D22-A15F-40A6-9389-6A7FFFC26FBD}" type="slidenum">
              <a:rPr lang="en-US" smtClean="0"/>
              <a:pPr/>
              <a:t>‹#›</a:t>
            </a:fld>
            <a:endParaRPr lang="en-US"/>
          </a:p>
        </p:txBody>
      </p:sp>
    </p:spTree>
    <p:extLst>
      <p:ext uri="{BB962C8B-B14F-4D97-AF65-F5344CB8AC3E}">
        <p14:creationId xmlns:p14="http://schemas.microsoft.com/office/powerpoint/2010/main" val="5145785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03571E-FAA2-4D0B-BE69-D607747D5383}" type="datetimeFigureOut">
              <a:rPr lang="en-US" smtClean="0"/>
              <a:pPr/>
              <a:t>10/5/2019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9B5D22-A15F-40A6-9389-6A7FFFC26FBD}" type="slidenum">
              <a:rPr lang="en-US" smtClean="0"/>
              <a:pPr/>
              <a:t>‹#›</a:t>
            </a:fld>
            <a:endParaRPr lang="en-US"/>
          </a:p>
        </p:txBody>
      </p:sp>
    </p:spTree>
    <p:extLst>
      <p:ext uri="{BB962C8B-B14F-4D97-AF65-F5344CB8AC3E}">
        <p14:creationId xmlns:p14="http://schemas.microsoft.com/office/powerpoint/2010/main" val="12901947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03571E-FAA2-4D0B-BE69-D607747D5383}" type="datetimeFigureOut">
              <a:rPr lang="en-US" smtClean="0"/>
              <a:pPr/>
              <a:t>10/5/2019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9B5D22-A15F-40A6-9389-6A7FFFC26FBD}" type="slidenum">
              <a:rPr lang="en-US" smtClean="0"/>
              <a:pPr/>
              <a:t>‹#›</a:t>
            </a:fld>
            <a:endParaRPr lang="en-US"/>
          </a:p>
        </p:txBody>
      </p:sp>
    </p:spTree>
    <p:extLst>
      <p:ext uri="{BB962C8B-B14F-4D97-AF65-F5344CB8AC3E}">
        <p14:creationId xmlns:p14="http://schemas.microsoft.com/office/powerpoint/2010/main" val="25594924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03571E-FAA2-4D0B-BE69-D607747D5383}" type="datetimeFigureOut">
              <a:rPr lang="en-US" smtClean="0"/>
              <a:pPr/>
              <a:t>10/5/2019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9B5D22-A15F-40A6-9389-6A7FFFC26FBD}" type="slidenum">
              <a:rPr lang="en-US" smtClean="0"/>
              <a:pPr/>
              <a:t>‹#›</a:t>
            </a:fld>
            <a:endParaRPr lang="en-US"/>
          </a:p>
        </p:txBody>
      </p:sp>
    </p:spTree>
    <p:extLst>
      <p:ext uri="{BB962C8B-B14F-4D97-AF65-F5344CB8AC3E}">
        <p14:creationId xmlns:p14="http://schemas.microsoft.com/office/powerpoint/2010/main" val="37837289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0" name="Rectangle 9"/>
          <p:cNvSpPr/>
          <p:nvPr userDrawn="1"/>
        </p:nvSpPr>
        <p:spPr>
          <a:xfrm>
            <a:off x="0" y="0"/>
            <a:ext cx="12192000" cy="1371600"/>
          </a:xfrm>
          <a:prstGeom prst="rect">
            <a:avLst/>
          </a:prstGeom>
          <a:solidFill>
            <a:srgbClr val="671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4" name="Content Placeholder 2"/>
          <p:cNvSpPr>
            <a:spLocks noGrp="1"/>
          </p:cNvSpPr>
          <p:nvPr>
            <p:ph sz="half" idx="1"/>
          </p:nvPr>
        </p:nvSpPr>
        <p:spPr>
          <a:xfrm>
            <a:off x="609600" y="1676401"/>
            <a:ext cx="10972800" cy="4449763"/>
          </a:xfrm>
        </p:spPr>
        <p:txBody>
          <a:bodyPr/>
          <a:lstStyle>
            <a:lvl1pPr>
              <a:defRPr sz="2800">
                <a:solidFill>
                  <a:schemeClr val="bg1">
                    <a:lumMod val="50000"/>
                  </a:schemeClr>
                </a:solidFill>
                <a:latin typeface="Arial" pitchFamily="34" charset="0"/>
                <a:cs typeface="Arial" pitchFamily="34" charset="0"/>
              </a:defRPr>
            </a:lvl1pPr>
            <a:lvl2pPr>
              <a:defRPr sz="2400">
                <a:solidFill>
                  <a:schemeClr val="bg1">
                    <a:lumMod val="50000"/>
                  </a:schemeClr>
                </a:solidFill>
                <a:latin typeface="Arial" pitchFamily="34" charset="0"/>
                <a:cs typeface="Arial" pitchFamily="34" charset="0"/>
              </a:defRPr>
            </a:lvl2pPr>
            <a:lvl3pPr>
              <a:defRPr sz="2000">
                <a:solidFill>
                  <a:schemeClr val="bg1">
                    <a:lumMod val="50000"/>
                  </a:schemeClr>
                </a:solidFill>
                <a:latin typeface="Arial" pitchFamily="34" charset="0"/>
                <a:cs typeface="Arial" pitchFamily="34" charset="0"/>
              </a:defRPr>
            </a:lvl3pPr>
            <a:lvl4pPr>
              <a:defRPr sz="1800">
                <a:solidFill>
                  <a:schemeClr val="bg1">
                    <a:lumMod val="50000"/>
                  </a:schemeClr>
                </a:solidFill>
                <a:latin typeface="Arial" pitchFamily="34" charset="0"/>
                <a:cs typeface="Arial" pitchFamily="34" charset="0"/>
              </a:defRPr>
            </a:lvl4pPr>
            <a:lvl5pPr>
              <a:defRPr sz="1800">
                <a:solidFill>
                  <a:schemeClr val="bg1">
                    <a:lumMod val="50000"/>
                  </a:schemeClr>
                </a:solidFill>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Rectangle 11"/>
          <p:cNvSpPr/>
          <p:nvPr userDrawn="1"/>
        </p:nvSpPr>
        <p:spPr>
          <a:xfrm>
            <a:off x="0" y="1219200"/>
            <a:ext cx="12192000" cy="2286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6" Type="http://schemas.openxmlformats.org/officeDocument/2006/relationships/theme" Target="../theme/theme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03571E-FAA2-4D0B-BE69-D607747D5383}" type="datetimeFigureOut">
              <a:rPr lang="en-US" smtClean="0"/>
              <a:pPr/>
              <a:t>10/5/2019</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9B5D22-A15F-40A6-9389-6A7FFFC26FBD}" type="slidenum">
              <a:rPr lang="en-US" smtClean="0"/>
              <a:pPr/>
              <a:t>‹#›</a:t>
            </a:fld>
            <a:endParaRPr lang="en-US"/>
          </a:p>
        </p:txBody>
      </p:sp>
    </p:spTree>
    <p:extLst>
      <p:ext uri="{BB962C8B-B14F-4D97-AF65-F5344CB8AC3E}">
        <p14:creationId xmlns:p14="http://schemas.microsoft.com/office/powerpoint/2010/main" val="3309771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797176"/>
            <a:ext cx="9144000" cy="1470025"/>
          </a:xfrm>
        </p:spPr>
        <p:txBody>
          <a:bodyPr>
            <a:noAutofit/>
          </a:bodyPr>
          <a:lstStyle/>
          <a:p>
            <a:r>
              <a:rPr lang="en-US" dirty="0"/>
              <a:t>What to Expect for the Future of Regulation and Standardization of Digital Pathology</a:t>
            </a:r>
          </a:p>
        </p:txBody>
      </p:sp>
      <p:sp>
        <p:nvSpPr>
          <p:cNvPr id="3" name="Subtitle 2"/>
          <p:cNvSpPr>
            <a:spLocks noGrp="1"/>
          </p:cNvSpPr>
          <p:nvPr>
            <p:ph type="subTitle" idx="1"/>
          </p:nvPr>
        </p:nvSpPr>
        <p:spPr>
          <a:xfrm>
            <a:off x="-2209800" y="5716187"/>
            <a:ext cx="6934200" cy="2057400"/>
          </a:xfrm>
        </p:spPr>
        <p:txBody>
          <a:bodyPr>
            <a:normAutofit/>
          </a:bodyPr>
          <a:lstStyle/>
          <a:p>
            <a:r>
              <a:rPr lang="en-US" sz="2000" dirty="0"/>
              <a:t>Esther Abels</a:t>
            </a:r>
          </a:p>
          <a:p>
            <a:r>
              <a:rPr lang="en-US" sz="2000" dirty="0"/>
              <a:t>Oct 05, 2019</a:t>
            </a:r>
          </a:p>
        </p:txBody>
      </p:sp>
      <p:sp>
        <p:nvSpPr>
          <p:cNvPr id="4" name="TextBox 3">
            <a:extLst>
              <a:ext uri="{FF2B5EF4-FFF2-40B4-BE49-F238E27FC236}">
                <a16:creationId xmlns:a16="http://schemas.microsoft.com/office/drawing/2014/main" id="{25253AAA-3D35-AC4E-8AB7-9D509F4A2383}"/>
              </a:ext>
            </a:extLst>
          </p:cNvPr>
          <p:cNvSpPr txBox="1"/>
          <p:nvPr/>
        </p:nvSpPr>
        <p:spPr>
          <a:xfrm>
            <a:off x="5479775" y="974035"/>
            <a:ext cx="184731" cy="369332"/>
          </a:xfrm>
          <a:prstGeom prst="rect">
            <a:avLst/>
          </a:prstGeom>
          <a:noFill/>
        </p:spPr>
        <p:txBody>
          <a:bodyPr wrap="none" rtlCol="0">
            <a:spAutoFit/>
          </a:bodyPr>
          <a:lstStyle/>
          <a:p>
            <a:endParaRPr lang="en-US" dirty="0">
              <a:solidFill>
                <a:prstClr val="black"/>
              </a:solidFill>
              <a:latin typeface="Calibri"/>
            </a:endParaRPr>
          </a:p>
        </p:txBody>
      </p:sp>
    </p:spTree>
    <p:extLst>
      <p:ext uri="{BB962C8B-B14F-4D97-AF65-F5344CB8AC3E}">
        <p14:creationId xmlns:p14="http://schemas.microsoft.com/office/powerpoint/2010/main" val="1698107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102DE5E-FB20-F040-B1FB-7A9D7DB9FA57}"/>
              </a:ext>
            </a:extLst>
          </p:cNvPr>
          <p:cNvSpPr>
            <a:spLocks noGrp="1"/>
          </p:cNvSpPr>
          <p:nvPr>
            <p:ph sz="half" idx="1"/>
          </p:nvPr>
        </p:nvSpPr>
        <p:spPr>
          <a:xfrm>
            <a:off x="609600" y="1752600"/>
            <a:ext cx="10972800" cy="4449763"/>
          </a:xfrm>
        </p:spPr>
        <p:txBody>
          <a:bodyPr anchor="ctr">
            <a:normAutofit fontScale="85000" lnSpcReduction="20000"/>
          </a:bodyPr>
          <a:lstStyle/>
          <a:p>
            <a:pPr marL="0" indent="0">
              <a:buNone/>
            </a:pPr>
            <a:r>
              <a:rPr lang="en-US" dirty="0"/>
              <a:t>Opinions expressed in this presentation are solely those of the author or presenters, and do not necessarily reflect those of Bristol-Myers Squibb, </a:t>
            </a:r>
            <a:r>
              <a:rPr lang="en-US" dirty="0" err="1"/>
              <a:t>Epredia</a:t>
            </a:r>
            <a:r>
              <a:rPr lang="en-US" dirty="0"/>
              <a:t>, Hamamatsu, Hologic, Leica Biosystems, </a:t>
            </a:r>
            <a:r>
              <a:rPr lang="en-US" dirty="0" err="1"/>
              <a:t>PathAI</a:t>
            </a:r>
            <a:r>
              <a:rPr lang="en-US" dirty="0"/>
              <a:t>, Paige, Philips or Roche.</a:t>
            </a:r>
          </a:p>
          <a:p>
            <a:pPr marL="0" indent="0">
              <a:buNone/>
            </a:pPr>
            <a:endParaRPr lang="en-US" dirty="0"/>
          </a:p>
          <a:p>
            <a:pPr marL="0" indent="0">
              <a:buNone/>
            </a:pPr>
            <a:r>
              <a:rPr lang="en-US" dirty="0"/>
              <a:t>The information presented herein is not specific to any product of Bristol-Myers Squibb, </a:t>
            </a:r>
            <a:r>
              <a:rPr lang="en-US" dirty="0" err="1"/>
              <a:t>Epredia</a:t>
            </a:r>
            <a:r>
              <a:rPr lang="en-US" dirty="0"/>
              <a:t>, Hamamatsu, Hologic, Leica Biosystems, </a:t>
            </a:r>
            <a:r>
              <a:rPr lang="en-US" dirty="0" err="1"/>
              <a:t>PathAI</a:t>
            </a:r>
            <a:r>
              <a:rPr lang="en-US" dirty="0"/>
              <a:t>, Paige, Philips or Roche or their  intended uses. </a:t>
            </a:r>
          </a:p>
          <a:p>
            <a:pPr marL="0" indent="0">
              <a:buNone/>
            </a:pPr>
            <a:endParaRPr lang="en-US" dirty="0"/>
          </a:p>
          <a:p>
            <a:pPr marL="0" indent="0">
              <a:buNone/>
            </a:pPr>
            <a:r>
              <a:rPr lang="en-US" dirty="0"/>
              <a:t>The information contained herein does not constitute, and should not be construed as, any promotion of Bristol-Myers Squibb, </a:t>
            </a:r>
            <a:r>
              <a:rPr lang="en-US" dirty="0" err="1"/>
              <a:t>Epredia</a:t>
            </a:r>
            <a:r>
              <a:rPr lang="en-US" dirty="0"/>
              <a:t>, Hamamatsu, Hologic, Leica Biosystems, </a:t>
            </a:r>
            <a:r>
              <a:rPr lang="en-US" dirty="0" err="1"/>
              <a:t>PathAI</a:t>
            </a:r>
            <a:r>
              <a:rPr lang="en-US" dirty="0"/>
              <a:t>, Paige, Philips or Roche products or company policies.  </a:t>
            </a:r>
          </a:p>
        </p:txBody>
      </p:sp>
      <p:sp>
        <p:nvSpPr>
          <p:cNvPr id="5" name="Rectangle 4">
            <a:extLst>
              <a:ext uri="{FF2B5EF4-FFF2-40B4-BE49-F238E27FC236}">
                <a16:creationId xmlns:a16="http://schemas.microsoft.com/office/drawing/2014/main" id="{1E024CE2-1630-4347-97DB-956AC696ABD7}"/>
              </a:ext>
            </a:extLst>
          </p:cNvPr>
          <p:cNvSpPr/>
          <p:nvPr/>
        </p:nvSpPr>
        <p:spPr>
          <a:xfrm>
            <a:off x="457200" y="228600"/>
            <a:ext cx="11468100" cy="707886"/>
          </a:xfrm>
          <a:prstGeom prst="rect">
            <a:avLst/>
          </a:prstGeom>
        </p:spPr>
        <p:txBody>
          <a:bodyPr wrap="square">
            <a:spAutoFit/>
          </a:bodyPr>
          <a:lstStyle/>
          <a:p>
            <a:r>
              <a:rPr lang="en-US" sz="4000" dirty="0">
                <a:solidFill>
                  <a:schemeClr val="bg1"/>
                </a:solidFill>
                <a:latin typeface="Arial" panose="020B0604020202020204" pitchFamily="34" charset="0"/>
                <a:cs typeface="Arial" panose="020B0604020202020204" pitchFamily="34" charset="0"/>
              </a:rPr>
              <a:t>DISCLAIMER</a:t>
            </a:r>
          </a:p>
        </p:txBody>
      </p:sp>
    </p:spTree>
    <p:extLst>
      <p:ext uri="{BB962C8B-B14F-4D97-AF65-F5344CB8AC3E}">
        <p14:creationId xmlns:p14="http://schemas.microsoft.com/office/powerpoint/2010/main" val="32705697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102DE5E-FB20-F040-B1FB-7A9D7DB9FA57}"/>
              </a:ext>
            </a:extLst>
          </p:cNvPr>
          <p:cNvSpPr>
            <a:spLocks noGrp="1"/>
          </p:cNvSpPr>
          <p:nvPr>
            <p:ph sz="half" idx="1"/>
          </p:nvPr>
        </p:nvSpPr>
        <p:spPr/>
        <p:txBody>
          <a:bodyPr anchor="ctr">
            <a:normAutofit/>
          </a:bodyPr>
          <a:lstStyle/>
          <a:p>
            <a:pPr marL="0" indent="0" algn="just">
              <a:lnSpc>
                <a:spcPct val="115000"/>
              </a:lnSpc>
              <a:spcBef>
                <a:spcPts val="265"/>
              </a:spcBef>
              <a:buNone/>
            </a:pPr>
            <a:r>
              <a:rPr lang="en-US" dirty="0"/>
              <a:t>The Digital Pathology Association (DPA) is a not-for-profit organization comprised of pathologists, scientists, technologists and representatives from industry that focus on developing education and awareness of digital pathology applications in healthcare, life sciences and artificial intelligence</a:t>
            </a:r>
          </a:p>
        </p:txBody>
      </p:sp>
      <p:sp>
        <p:nvSpPr>
          <p:cNvPr id="5" name="Rectangle 4">
            <a:extLst>
              <a:ext uri="{FF2B5EF4-FFF2-40B4-BE49-F238E27FC236}">
                <a16:creationId xmlns:a16="http://schemas.microsoft.com/office/drawing/2014/main" id="{1E024CE2-1630-4347-97DB-956AC696ABD7}"/>
              </a:ext>
            </a:extLst>
          </p:cNvPr>
          <p:cNvSpPr/>
          <p:nvPr/>
        </p:nvSpPr>
        <p:spPr>
          <a:xfrm>
            <a:off x="457200" y="228600"/>
            <a:ext cx="11468100"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DIGITAL PATHOLOGY ASSOCIATION MISSION</a:t>
            </a:r>
          </a:p>
        </p:txBody>
      </p:sp>
    </p:spTree>
    <p:extLst>
      <p:ext uri="{BB962C8B-B14F-4D97-AF65-F5344CB8AC3E}">
        <p14:creationId xmlns:p14="http://schemas.microsoft.com/office/powerpoint/2010/main" val="18010192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34B61B0-171F-3C42-B41B-3F1677AF0909}"/>
              </a:ext>
            </a:extLst>
          </p:cNvPr>
          <p:cNvSpPr>
            <a:spLocks noGrp="1"/>
          </p:cNvSpPr>
          <p:nvPr>
            <p:ph sz="half" idx="1"/>
          </p:nvPr>
        </p:nvSpPr>
        <p:spPr/>
        <p:txBody>
          <a:bodyPr anchor="ctr"/>
          <a:lstStyle/>
          <a:p>
            <a:pPr marL="0" indent="0" algn="just">
              <a:buNone/>
            </a:pPr>
            <a:r>
              <a:rPr lang="en-US" dirty="0"/>
              <a:t>Advance digital pathology by bringing clarity to the regulatory pathway for digital pathology including its evolution and creating awareness thereof and working towards the development and adoption of standards as well as promoting interoperability in digital pathology for clinical use</a:t>
            </a:r>
          </a:p>
          <a:p>
            <a:pPr algn="just"/>
            <a:endParaRPr lang="en-US" dirty="0"/>
          </a:p>
        </p:txBody>
      </p:sp>
      <p:sp>
        <p:nvSpPr>
          <p:cNvPr id="3" name="Rectangle 2">
            <a:extLst>
              <a:ext uri="{FF2B5EF4-FFF2-40B4-BE49-F238E27FC236}">
                <a16:creationId xmlns:a16="http://schemas.microsoft.com/office/drawing/2014/main" id="{B49ED797-EF17-E240-86C7-F08C50BC8544}"/>
              </a:ext>
            </a:extLst>
          </p:cNvPr>
          <p:cNvSpPr/>
          <p:nvPr/>
        </p:nvSpPr>
        <p:spPr>
          <a:xfrm>
            <a:off x="457200" y="228600"/>
            <a:ext cx="11468100" cy="707886"/>
          </a:xfrm>
          <a:prstGeom prst="rect">
            <a:avLst/>
          </a:prstGeom>
        </p:spPr>
        <p:txBody>
          <a:bodyPr wrap="square">
            <a:spAutoFit/>
          </a:bodyPr>
          <a:lstStyle/>
          <a:p>
            <a:r>
              <a:rPr lang="en-US" sz="4000" dirty="0">
                <a:solidFill>
                  <a:schemeClr val="bg1"/>
                </a:solidFill>
                <a:latin typeface="Arial" panose="020B0604020202020204" pitchFamily="34" charset="0"/>
                <a:cs typeface="Arial" panose="020B0604020202020204" pitchFamily="34" charset="0"/>
              </a:rPr>
              <a:t>Regulatory and Standards Taskforce</a:t>
            </a:r>
          </a:p>
        </p:txBody>
      </p:sp>
    </p:spTree>
    <p:extLst>
      <p:ext uri="{BB962C8B-B14F-4D97-AF65-F5344CB8AC3E}">
        <p14:creationId xmlns:p14="http://schemas.microsoft.com/office/powerpoint/2010/main" val="6338734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625D81A-2B3E-F14C-B3AC-CA1A67D45EDA}"/>
              </a:ext>
            </a:extLst>
          </p:cNvPr>
          <p:cNvSpPr>
            <a:spLocks noGrp="1"/>
          </p:cNvSpPr>
          <p:nvPr>
            <p:ph sz="half" idx="1"/>
          </p:nvPr>
        </p:nvSpPr>
        <p:spPr>
          <a:xfrm>
            <a:off x="609600" y="1676401"/>
            <a:ext cx="5638800" cy="4449763"/>
          </a:xfrm>
        </p:spPr>
        <p:txBody>
          <a:bodyPr>
            <a:normAutofit/>
          </a:bodyPr>
          <a:lstStyle/>
          <a:p>
            <a:r>
              <a:rPr lang="en-US" dirty="0"/>
              <a:t>R&amp;S Taskforce has been very successful</a:t>
            </a:r>
          </a:p>
          <a:p>
            <a:r>
              <a:rPr lang="en-US" dirty="0"/>
              <a:t>Believe in collective approach</a:t>
            </a:r>
          </a:p>
          <a:p>
            <a:r>
              <a:rPr lang="en-US" dirty="0"/>
              <a:t>Believe in domain knowledge</a:t>
            </a:r>
          </a:p>
          <a:p>
            <a:r>
              <a:rPr lang="en-US" dirty="0"/>
              <a:t>Recognize that there is more</a:t>
            </a:r>
          </a:p>
          <a:p>
            <a:r>
              <a:rPr lang="en-US" dirty="0"/>
              <a:t>Many stakeholders and entities involved</a:t>
            </a:r>
          </a:p>
        </p:txBody>
      </p:sp>
      <p:sp>
        <p:nvSpPr>
          <p:cNvPr id="3" name="Rectangle 2">
            <a:extLst>
              <a:ext uri="{FF2B5EF4-FFF2-40B4-BE49-F238E27FC236}">
                <a16:creationId xmlns:a16="http://schemas.microsoft.com/office/drawing/2014/main" id="{41CCDB43-0A39-F34A-A33A-E61C48B5A706}"/>
              </a:ext>
            </a:extLst>
          </p:cNvPr>
          <p:cNvSpPr/>
          <p:nvPr/>
        </p:nvSpPr>
        <p:spPr>
          <a:xfrm>
            <a:off x="457200" y="228600"/>
            <a:ext cx="11468100"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a:solidFill>
                  <a:prstClr val="white"/>
                </a:solidFill>
                <a:latin typeface="Arial" panose="020B0604020202020204" pitchFamily="34" charset="0"/>
                <a:cs typeface="Arial" panose="020B0604020202020204" pitchFamily="34" charset="0"/>
              </a:rPr>
              <a:t>BACKGROUND</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34" name="Picture 33" descr="A screenshot of a computer screen&#10;&#10;Description automatically generated">
            <a:extLst>
              <a:ext uri="{FF2B5EF4-FFF2-40B4-BE49-F238E27FC236}">
                <a16:creationId xmlns:a16="http://schemas.microsoft.com/office/drawing/2014/main" id="{4B37B2D1-F4C9-A047-8240-98F02D15FA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221" t="34445" r="15973" b="24444"/>
          <a:stretch/>
        </p:blipFill>
        <p:spPr>
          <a:xfrm>
            <a:off x="6248400" y="1676401"/>
            <a:ext cx="5809973" cy="2415381"/>
          </a:xfrm>
          <a:prstGeom prst="rect">
            <a:avLst/>
          </a:prstGeom>
        </p:spPr>
      </p:pic>
    </p:spTree>
    <p:extLst>
      <p:ext uri="{BB962C8B-B14F-4D97-AF65-F5344CB8AC3E}">
        <p14:creationId xmlns:p14="http://schemas.microsoft.com/office/powerpoint/2010/main" val="19522010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A7E38098-BF62-A54E-A6C6-81DAFEE9A4A7}"/>
              </a:ext>
            </a:extLst>
          </p:cNvPr>
          <p:cNvSpPr/>
          <p:nvPr/>
        </p:nvSpPr>
        <p:spPr>
          <a:xfrm>
            <a:off x="304800" y="1524000"/>
            <a:ext cx="11658600" cy="2286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Creating clarity on AI, interoperability and regulatory pathways</a:t>
            </a:r>
            <a:br>
              <a:rPr lang="en-US" sz="2800" dirty="0">
                <a:solidFill>
                  <a:schemeClr val="bg1"/>
                </a:solidFill>
              </a:rPr>
            </a:br>
            <a:endParaRPr lang="en-US" sz="2800" dirty="0">
              <a:solidFill>
                <a:schemeClr val="bg1"/>
              </a:solidFill>
            </a:endParaRPr>
          </a:p>
          <a:p>
            <a:pPr algn="ctr"/>
            <a:r>
              <a:rPr lang="en-US" sz="2800" dirty="0"/>
              <a:t>Regulatory and Standards are closely connected</a:t>
            </a:r>
          </a:p>
          <a:p>
            <a:pPr algn="ctr"/>
            <a:r>
              <a:rPr lang="en-US" sz="2800" dirty="0"/>
              <a:t>DPA has expanded scope to address both</a:t>
            </a:r>
          </a:p>
        </p:txBody>
      </p:sp>
      <p:sp>
        <p:nvSpPr>
          <p:cNvPr id="7" name="Rounded Rectangle 6">
            <a:extLst>
              <a:ext uri="{FF2B5EF4-FFF2-40B4-BE49-F238E27FC236}">
                <a16:creationId xmlns:a16="http://schemas.microsoft.com/office/drawing/2014/main" id="{B9A04EDD-8FB3-DD4B-8903-A6F20376B512}"/>
              </a:ext>
            </a:extLst>
          </p:cNvPr>
          <p:cNvSpPr/>
          <p:nvPr/>
        </p:nvSpPr>
        <p:spPr>
          <a:xfrm>
            <a:off x="6248400" y="3962400"/>
            <a:ext cx="5715000" cy="2286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STANDARDS Goals 2019:</a:t>
            </a:r>
          </a:p>
          <a:p>
            <a:pPr marL="285750" indent="-285750" algn="ctr">
              <a:buFont typeface="Arial" panose="020B0604020202020204" pitchFamily="34" charset="0"/>
              <a:buChar char="•"/>
            </a:pPr>
            <a:r>
              <a:rPr lang="en-US" dirty="0"/>
              <a:t>Create clarity on interoperability in DP using DICOM</a:t>
            </a:r>
          </a:p>
          <a:p>
            <a:pPr marL="285750" indent="-285750" algn="ctr">
              <a:buFont typeface="Arial" panose="020B0604020202020204" pitchFamily="34" charset="0"/>
              <a:buChar char="•"/>
            </a:pPr>
            <a:r>
              <a:rPr lang="en-US" dirty="0"/>
              <a:t>Actively engaged in </a:t>
            </a:r>
            <a:r>
              <a:rPr lang="en-US" dirty="0" err="1"/>
              <a:t>Connectathons</a:t>
            </a:r>
            <a:endParaRPr lang="en-US" dirty="0"/>
          </a:p>
          <a:p>
            <a:pPr marL="285750" indent="-285750" algn="ctr">
              <a:buFont typeface="Arial" panose="020B0604020202020204" pitchFamily="34" charset="0"/>
              <a:buChar char="•"/>
            </a:pPr>
            <a:r>
              <a:rPr lang="en-US" dirty="0"/>
              <a:t>Inform community about standardization</a:t>
            </a:r>
          </a:p>
          <a:p>
            <a:pPr marL="285750" indent="-285750" algn="ctr">
              <a:buFont typeface="Arial" panose="020B0604020202020204" pitchFamily="34" charset="0"/>
              <a:buChar char="•"/>
            </a:pPr>
            <a:r>
              <a:rPr lang="en-US" dirty="0"/>
              <a:t>DICOM paper publication</a:t>
            </a:r>
          </a:p>
        </p:txBody>
      </p:sp>
      <p:sp>
        <p:nvSpPr>
          <p:cNvPr id="9" name="Rounded Rectangle 8">
            <a:extLst>
              <a:ext uri="{FF2B5EF4-FFF2-40B4-BE49-F238E27FC236}">
                <a16:creationId xmlns:a16="http://schemas.microsoft.com/office/drawing/2014/main" id="{140B7735-F0F8-CB43-8265-F4662E408A72}"/>
              </a:ext>
            </a:extLst>
          </p:cNvPr>
          <p:cNvSpPr/>
          <p:nvPr/>
        </p:nvSpPr>
        <p:spPr>
          <a:xfrm>
            <a:off x="304800" y="3962400"/>
            <a:ext cx="5715000" cy="2286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REGULATORY Goals 2019:</a:t>
            </a:r>
          </a:p>
          <a:p>
            <a:pPr marL="285750" indent="-285750" algn="ctr">
              <a:buFont typeface="Arial" panose="020B0604020202020204" pitchFamily="34" charset="0"/>
              <a:buChar char="•"/>
            </a:pPr>
            <a:r>
              <a:rPr lang="en-US" dirty="0"/>
              <a:t>Create clarity on AI regulatory pathway</a:t>
            </a:r>
          </a:p>
          <a:p>
            <a:pPr marL="285750" indent="-285750" algn="ctr">
              <a:buFont typeface="Arial" panose="020B0604020202020204" pitchFamily="34" charset="0"/>
              <a:buChar char="•"/>
            </a:pPr>
            <a:r>
              <a:rPr lang="en-US" dirty="0"/>
              <a:t>DPA FDA meetings</a:t>
            </a:r>
          </a:p>
          <a:p>
            <a:pPr marL="285750" indent="-285750" algn="ctr">
              <a:buFont typeface="Arial" panose="020B0604020202020204" pitchFamily="34" charset="0"/>
              <a:buChar char="•"/>
            </a:pPr>
            <a:r>
              <a:rPr lang="en-US" dirty="0"/>
              <a:t>Inform community about regulatory status</a:t>
            </a:r>
          </a:p>
          <a:p>
            <a:pPr marL="285750" indent="-285750" algn="ctr">
              <a:buFont typeface="Arial" panose="020B0604020202020204" pitchFamily="34" charset="0"/>
              <a:buChar char="•"/>
            </a:pPr>
            <a:r>
              <a:rPr lang="en-US" dirty="0"/>
              <a:t>CPATH paper publication</a:t>
            </a:r>
          </a:p>
        </p:txBody>
      </p:sp>
      <p:sp>
        <p:nvSpPr>
          <p:cNvPr id="5" name="Rectangle 4">
            <a:extLst>
              <a:ext uri="{FF2B5EF4-FFF2-40B4-BE49-F238E27FC236}">
                <a16:creationId xmlns:a16="http://schemas.microsoft.com/office/drawing/2014/main" id="{18BA8E09-4C45-4813-AEFE-FE89FD77ECFE}"/>
              </a:ext>
            </a:extLst>
          </p:cNvPr>
          <p:cNvSpPr/>
          <p:nvPr/>
        </p:nvSpPr>
        <p:spPr>
          <a:xfrm>
            <a:off x="647700" y="255657"/>
            <a:ext cx="11239500" cy="707886"/>
          </a:xfrm>
          <a:prstGeom prst="rect">
            <a:avLst/>
          </a:prstGeom>
        </p:spPr>
        <p:txBody>
          <a:bodyPr wrap="square">
            <a:spAutoFit/>
          </a:bodyPr>
          <a:lstStyle/>
          <a:p>
            <a:r>
              <a:rPr lang="en-US" sz="4000" dirty="0">
                <a:solidFill>
                  <a:schemeClr val="bg1"/>
                </a:solidFill>
                <a:latin typeface="Arial" panose="020B0604020202020204" pitchFamily="34" charset="0"/>
                <a:cs typeface="Arial" panose="020B0604020202020204" pitchFamily="34" charset="0"/>
              </a:rPr>
              <a:t>Objectives of Regulatory &amp; Standards </a:t>
            </a:r>
            <a:r>
              <a:rPr lang="en-US" sz="4000" dirty="0" err="1">
                <a:solidFill>
                  <a:schemeClr val="bg1"/>
                </a:solidFill>
                <a:latin typeface="Arial" panose="020B0604020202020204" pitchFamily="34" charset="0"/>
                <a:cs typeface="Arial" panose="020B0604020202020204" pitchFamily="34" charset="0"/>
              </a:rPr>
              <a:t>TaskForce</a:t>
            </a:r>
            <a:endParaRPr lang="en-US" sz="4000" dirty="0">
              <a:solidFill>
                <a:schemeClr val="bg1"/>
              </a:solidFill>
              <a:latin typeface="Arial" panose="020B0604020202020204" pitchFamily="34" charset="0"/>
              <a:cs typeface="Arial" panose="020B0604020202020204" pitchFamily="34" charset="0"/>
            </a:endParaRPr>
          </a:p>
        </p:txBody>
      </p:sp>
      <p:sp>
        <p:nvSpPr>
          <p:cNvPr id="8" name="Rounded Rectangle 7">
            <a:extLst>
              <a:ext uri="{FF2B5EF4-FFF2-40B4-BE49-F238E27FC236}">
                <a16:creationId xmlns:a16="http://schemas.microsoft.com/office/drawing/2014/main" id="{065BBDC4-7D45-9946-9E50-9121E2F854F6}"/>
              </a:ext>
            </a:extLst>
          </p:cNvPr>
          <p:cNvSpPr/>
          <p:nvPr/>
        </p:nvSpPr>
        <p:spPr>
          <a:xfrm>
            <a:off x="304800" y="3962400"/>
            <a:ext cx="5715000" cy="2286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REGULATORY Goals 2019:</a:t>
            </a:r>
          </a:p>
          <a:p>
            <a:pPr marL="285750" indent="-285750" algn="ctr">
              <a:buFont typeface="Arial" panose="020B0604020202020204" pitchFamily="34" charset="0"/>
              <a:buChar char="•"/>
            </a:pPr>
            <a:r>
              <a:rPr lang="en-US" dirty="0"/>
              <a:t>Create clarity on AI regulatory pathway </a:t>
            </a:r>
            <a:r>
              <a:rPr lang="en-US" sz="2400" b="1" dirty="0">
                <a:solidFill>
                  <a:srgbClr val="FFC000"/>
                </a:solidFill>
              </a:rPr>
              <a:t>✓</a:t>
            </a:r>
          </a:p>
          <a:p>
            <a:pPr marL="285750" indent="-285750" algn="ctr">
              <a:buFont typeface="Arial" panose="020B0604020202020204" pitchFamily="34" charset="0"/>
              <a:buChar char="•"/>
            </a:pPr>
            <a:r>
              <a:rPr lang="en-US" dirty="0"/>
              <a:t>DPA FDA meetings </a:t>
            </a:r>
            <a:r>
              <a:rPr lang="en-US" sz="2400" b="1" dirty="0">
                <a:solidFill>
                  <a:srgbClr val="00B050"/>
                </a:solidFill>
              </a:rPr>
              <a:t>✓</a:t>
            </a:r>
            <a:endParaRPr lang="en-US" sz="2400" dirty="0"/>
          </a:p>
          <a:p>
            <a:pPr marL="285750" indent="-285750" algn="ctr">
              <a:buFont typeface="Arial" panose="020B0604020202020204" pitchFamily="34" charset="0"/>
              <a:buChar char="•"/>
            </a:pPr>
            <a:r>
              <a:rPr lang="en-US" dirty="0"/>
              <a:t>Inform community about regulatory status </a:t>
            </a:r>
            <a:r>
              <a:rPr lang="en-US" sz="2400" b="1" dirty="0">
                <a:solidFill>
                  <a:srgbClr val="00B050"/>
                </a:solidFill>
              </a:rPr>
              <a:t>✓</a:t>
            </a:r>
            <a:endParaRPr lang="en-US" dirty="0"/>
          </a:p>
          <a:p>
            <a:pPr marL="285750" indent="-285750" algn="ctr">
              <a:buFont typeface="Arial" panose="020B0604020202020204" pitchFamily="34" charset="0"/>
              <a:buChar char="•"/>
            </a:pPr>
            <a:r>
              <a:rPr lang="en-US" dirty="0"/>
              <a:t>CPATH paper publication </a:t>
            </a:r>
            <a:r>
              <a:rPr lang="en-US" sz="2400" b="1" dirty="0">
                <a:solidFill>
                  <a:srgbClr val="00B050"/>
                </a:solidFill>
              </a:rPr>
              <a:t>✓</a:t>
            </a:r>
            <a:endParaRPr lang="en-US" dirty="0"/>
          </a:p>
        </p:txBody>
      </p:sp>
      <p:sp>
        <p:nvSpPr>
          <p:cNvPr id="10" name="Rounded Rectangle 9">
            <a:extLst>
              <a:ext uri="{FF2B5EF4-FFF2-40B4-BE49-F238E27FC236}">
                <a16:creationId xmlns:a16="http://schemas.microsoft.com/office/drawing/2014/main" id="{A07CDE2C-501A-294F-9B7B-EBADCC3BFAF5}"/>
              </a:ext>
            </a:extLst>
          </p:cNvPr>
          <p:cNvSpPr/>
          <p:nvPr/>
        </p:nvSpPr>
        <p:spPr>
          <a:xfrm>
            <a:off x="6237179" y="3962400"/>
            <a:ext cx="5715000" cy="2286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STANDARDS Goals 2019:</a:t>
            </a:r>
          </a:p>
          <a:p>
            <a:pPr marL="285750" indent="-285750" algn="ctr">
              <a:buFont typeface="Arial" panose="020B0604020202020204" pitchFamily="34" charset="0"/>
              <a:buChar char="•"/>
            </a:pPr>
            <a:r>
              <a:rPr lang="en-US" dirty="0"/>
              <a:t>Create clarity on interoperability in DP using DICOM</a:t>
            </a:r>
            <a:r>
              <a:rPr lang="en-US" sz="2400" b="1" dirty="0">
                <a:solidFill>
                  <a:srgbClr val="92D050"/>
                </a:solidFill>
              </a:rPr>
              <a:t>✓</a:t>
            </a:r>
            <a:endParaRPr lang="en-US" b="1" dirty="0">
              <a:solidFill>
                <a:srgbClr val="92D050"/>
              </a:solidFill>
            </a:endParaRPr>
          </a:p>
          <a:p>
            <a:pPr marL="285750" indent="-285750" algn="ctr">
              <a:buFont typeface="Arial" panose="020B0604020202020204" pitchFamily="34" charset="0"/>
              <a:buChar char="•"/>
            </a:pPr>
            <a:r>
              <a:rPr lang="en-US" dirty="0"/>
              <a:t>Actively engaged in </a:t>
            </a:r>
            <a:r>
              <a:rPr lang="en-US" dirty="0" err="1"/>
              <a:t>Connectathons</a:t>
            </a:r>
            <a:r>
              <a:rPr lang="en-US" b="1" dirty="0">
                <a:solidFill>
                  <a:srgbClr val="92D050"/>
                </a:solidFill>
              </a:rPr>
              <a:t> </a:t>
            </a:r>
            <a:r>
              <a:rPr lang="en-US" sz="2400" b="1" dirty="0">
                <a:solidFill>
                  <a:srgbClr val="92D050"/>
                </a:solidFill>
              </a:rPr>
              <a:t>✓</a:t>
            </a:r>
            <a:endParaRPr lang="en-US" dirty="0"/>
          </a:p>
          <a:p>
            <a:pPr marL="285750" indent="-285750" algn="ctr">
              <a:buFont typeface="Arial" panose="020B0604020202020204" pitchFamily="34" charset="0"/>
              <a:buChar char="•"/>
            </a:pPr>
            <a:r>
              <a:rPr lang="en-US" dirty="0"/>
              <a:t>Inform community about standardization </a:t>
            </a:r>
            <a:r>
              <a:rPr lang="en-US" sz="2400" b="1" dirty="0">
                <a:solidFill>
                  <a:srgbClr val="92D050"/>
                </a:solidFill>
              </a:rPr>
              <a:t>✓</a:t>
            </a:r>
            <a:endParaRPr lang="en-US" dirty="0"/>
          </a:p>
          <a:p>
            <a:pPr marL="285750" indent="-285750" algn="ctr">
              <a:buFont typeface="Arial" panose="020B0604020202020204" pitchFamily="34" charset="0"/>
              <a:buChar char="•"/>
            </a:pPr>
            <a:r>
              <a:rPr lang="en-US" dirty="0"/>
              <a:t>DICOM paper publication</a:t>
            </a:r>
            <a:r>
              <a:rPr lang="en-US" b="1" dirty="0">
                <a:solidFill>
                  <a:srgbClr val="FFC000"/>
                </a:solidFill>
              </a:rPr>
              <a:t> </a:t>
            </a:r>
            <a:r>
              <a:rPr lang="en-US" sz="2400" b="1" dirty="0">
                <a:solidFill>
                  <a:srgbClr val="FFC000"/>
                </a:solidFill>
              </a:rPr>
              <a:t>✓</a:t>
            </a:r>
            <a:endParaRPr lang="en-US" dirty="0"/>
          </a:p>
        </p:txBody>
      </p:sp>
    </p:spTree>
    <p:extLst>
      <p:ext uri="{BB962C8B-B14F-4D97-AF65-F5344CB8AC3E}">
        <p14:creationId xmlns:p14="http://schemas.microsoft.com/office/powerpoint/2010/main" val="4148079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811ED42-B691-CE43-B7FD-BD0C1946D754}"/>
              </a:ext>
            </a:extLst>
          </p:cNvPr>
          <p:cNvSpPr/>
          <p:nvPr/>
        </p:nvSpPr>
        <p:spPr>
          <a:xfrm>
            <a:off x="457200" y="228600"/>
            <a:ext cx="11468100"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a:solidFill>
                  <a:prstClr val="white"/>
                </a:solidFill>
                <a:latin typeface="Arial" panose="020B0604020202020204" pitchFamily="34" charset="0"/>
                <a:cs typeface="Arial" panose="020B0604020202020204" pitchFamily="34" charset="0"/>
              </a:rPr>
              <a:t>Then why another collective approach??</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0" name="Picture 9" descr="A screenshot of a computer&#10;&#10;Description automatically generated">
            <a:extLst>
              <a:ext uri="{FF2B5EF4-FFF2-40B4-BE49-F238E27FC236}">
                <a16:creationId xmlns:a16="http://schemas.microsoft.com/office/drawing/2014/main" id="{68718790-811D-1445-8916-30D543494F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306" t="21111" r="9722" b="21111"/>
          <a:stretch/>
        </p:blipFill>
        <p:spPr>
          <a:xfrm>
            <a:off x="228600" y="1752600"/>
            <a:ext cx="7239000" cy="3962400"/>
          </a:xfrm>
          <a:prstGeom prst="rect">
            <a:avLst/>
          </a:prstGeom>
        </p:spPr>
      </p:pic>
      <p:pic>
        <p:nvPicPr>
          <p:cNvPr id="8" name="Content Placeholder 7" descr="A screenshot of a computer&#10;&#10;Description automatically generated">
            <a:extLst>
              <a:ext uri="{FF2B5EF4-FFF2-40B4-BE49-F238E27FC236}">
                <a16:creationId xmlns:a16="http://schemas.microsoft.com/office/drawing/2014/main" id="{E5753481-2280-D442-A667-E6F773528380}"/>
              </a:ext>
            </a:extLst>
          </p:cNvPr>
          <p:cNvPicPr>
            <a:picLocks noGrp="1" noChangeAspect="1"/>
          </p:cNvPicPr>
          <p:nvPr>
            <p:ph sz="half" idx="1"/>
          </p:nvPr>
        </p:nvPicPr>
        <p:blipFill rotWithShape="1">
          <a:blip r:embed="rId4" cstate="print">
            <a:extLst>
              <a:ext uri="{28A0092B-C50C-407E-A947-70E740481C1C}">
                <a14:useLocalDpi xmlns:a14="http://schemas.microsoft.com/office/drawing/2010/main" val="0"/>
              </a:ext>
            </a:extLst>
          </a:blip>
          <a:srcRect l="25383" t="20549" r="10399" b="21227"/>
          <a:stretch/>
        </p:blipFill>
        <p:spPr>
          <a:xfrm>
            <a:off x="1600200" y="2743200"/>
            <a:ext cx="6454588" cy="3657600"/>
          </a:xfrm>
        </p:spPr>
      </p:pic>
      <p:pic>
        <p:nvPicPr>
          <p:cNvPr id="12" name="Picture 11" descr="A screenshot of a computer&#10;&#10;Description automatically generated">
            <a:extLst>
              <a:ext uri="{FF2B5EF4-FFF2-40B4-BE49-F238E27FC236}">
                <a16:creationId xmlns:a16="http://schemas.microsoft.com/office/drawing/2014/main" id="{DD1FC405-B308-464F-9BE8-3BC330AB7EF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500" t="18889" r="25694" b="27778"/>
          <a:stretch/>
        </p:blipFill>
        <p:spPr>
          <a:xfrm>
            <a:off x="4827494" y="2400300"/>
            <a:ext cx="6781800" cy="3657600"/>
          </a:xfrm>
          <a:prstGeom prst="rect">
            <a:avLst/>
          </a:prstGeom>
        </p:spPr>
      </p:pic>
    </p:spTree>
    <p:extLst>
      <p:ext uri="{BB962C8B-B14F-4D97-AF65-F5344CB8AC3E}">
        <p14:creationId xmlns:p14="http://schemas.microsoft.com/office/powerpoint/2010/main" val="2550690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423769D-404C-F343-9F8C-0C0B81CFF64B}"/>
              </a:ext>
            </a:extLst>
          </p:cNvPr>
          <p:cNvSpPr>
            <a:spLocks noGrp="1"/>
          </p:cNvSpPr>
          <p:nvPr>
            <p:ph sz="half" idx="1"/>
          </p:nvPr>
        </p:nvSpPr>
        <p:spPr/>
        <p:txBody>
          <a:bodyPr>
            <a:normAutofit fontScale="92500" lnSpcReduction="10000"/>
          </a:bodyPr>
          <a:lstStyle/>
          <a:p>
            <a:pPr marL="0" indent="0">
              <a:buNone/>
            </a:pPr>
            <a:r>
              <a:rPr lang="en-US" dirty="0"/>
              <a:t>DPA is especially interested in regulatory pathway, MDDTs and would like to explore if a mock submission could support clarity in the regulatory pathway Can we define general principles?</a:t>
            </a:r>
          </a:p>
          <a:p>
            <a:r>
              <a:rPr lang="en-US" dirty="0"/>
              <a:t>How to evaluate AIs and algorithms in an initial standard, and how to conduct testing to this standard to determine what would be a ”substantial change" to an AI? </a:t>
            </a:r>
          </a:p>
          <a:p>
            <a:r>
              <a:rPr lang="en-US" dirty="0"/>
              <a:t>How much can be borrowed from the radiology regulatory area to use for regulation of AI in DP? </a:t>
            </a:r>
          </a:p>
          <a:p>
            <a:r>
              <a:rPr lang="en-US" dirty="0"/>
              <a:t>How to assess risk with AI in DP device? </a:t>
            </a:r>
          </a:p>
          <a:p>
            <a:r>
              <a:rPr lang="en-US" dirty="0"/>
              <a:t>What kinds of studies are needed to substantiate the claims that will be made?</a:t>
            </a:r>
          </a:p>
        </p:txBody>
      </p:sp>
      <p:sp>
        <p:nvSpPr>
          <p:cNvPr id="3" name="Rectangle 2">
            <a:extLst>
              <a:ext uri="{FF2B5EF4-FFF2-40B4-BE49-F238E27FC236}">
                <a16:creationId xmlns:a16="http://schemas.microsoft.com/office/drawing/2014/main" id="{D705DBD3-A629-FB4A-9901-F01FBFA32872}"/>
              </a:ext>
            </a:extLst>
          </p:cNvPr>
          <p:cNvSpPr/>
          <p:nvPr/>
        </p:nvSpPr>
        <p:spPr>
          <a:xfrm>
            <a:off x="647700" y="255657"/>
            <a:ext cx="10972800" cy="707886"/>
          </a:xfrm>
          <a:prstGeom prst="rect">
            <a:avLst/>
          </a:prstGeom>
        </p:spPr>
        <p:txBody>
          <a:bodyPr wrap="square">
            <a:spAutoFit/>
          </a:bodyPr>
          <a:lstStyle/>
          <a:p>
            <a:r>
              <a:rPr lang="en-US" sz="4000" dirty="0">
                <a:solidFill>
                  <a:schemeClr val="bg1"/>
                </a:solidFill>
                <a:latin typeface="Arial" panose="020B0604020202020204" pitchFamily="34" charset="0"/>
                <a:cs typeface="Arial" panose="020B0604020202020204" pitchFamily="34" charset="0"/>
              </a:rPr>
              <a:t>Questions to be addressed</a:t>
            </a:r>
          </a:p>
        </p:txBody>
      </p:sp>
    </p:spTree>
    <p:extLst>
      <p:ext uri="{BB962C8B-B14F-4D97-AF65-F5344CB8AC3E}">
        <p14:creationId xmlns:p14="http://schemas.microsoft.com/office/powerpoint/2010/main" val="40009553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10764</TotalTime>
  <Words>485</Words>
  <Application>Microsoft Office PowerPoint</Application>
  <PresentationFormat>Widescreen</PresentationFormat>
  <Paragraphs>59</Paragraphs>
  <Slides>8</Slides>
  <Notes>6</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8</vt:i4>
      </vt:variant>
    </vt:vector>
  </HeadingPairs>
  <TitlesOfParts>
    <vt:vector size="15" baseType="lpstr">
      <vt:lpstr>Arial</vt:lpstr>
      <vt:lpstr>Arial Narrow</vt:lpstr>
      <vt:lpstr>Calibri</vt:lpstr>
      <vt:lpstr>Franklin Gothic Book</vt:lpstr>
      <vt:lpstr>Franklin Gothic Demi</vt:lpstr>
      <vt:lpstr>Office Theme</vt:lpstr>
      <vt:lpstr>1_Office Theme</vt:lpstr>
      <vt:lpstr>What to Expect for the Future of Regulation and Standardization of Digital Pathology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slander</dc:creator>
  <cp:lastModifiedBy>Windows User</cp:lastModifiedBy>
  <cp:revision>198</cp:revision>
  <dcterms:created xsi:type="dcterms:W3CDTF">2014-08-25T19:13:55Z</dcterms:created>
  <dcterms:modified xsi:type="dcterms:W3CDTF">2019-10-05T16:33:16Z</dcterms:modified>
</cp:coreProperties>
</file>