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9" r:id="rId5"/>
    <p:sldId id="258" r:id="rId6"/>
    <p:sldId id="256"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ber, Christina" initials="WC" lastIdx="3" clrIdx="0">
    <p:extLst>
      <p:ext uri="{19B8F6BF-5375-455C-9EA6-DF929625EA0E}">
        <p15:presenceInfo xmlns:p15="http://schemas.microsoft.com/office/powerpoint/2012/main" userId="S::Christina.Webber@fda.gov::368ef4ef-aefe-4053-8050-2eecd9a3466a" providerId="AD"/>
      </p:ext>
    </p:extLst>
  </p:cmAuthor>
  <p:cmAuthor id="2" name="Caldwell, Brittany" initials="CB" lastIdx="3" clrIdx="1">
    <p:extLst>
      <p:ext uri="{19B8F6BF-5375-455C-9EA6-DF929625EA0E}">
        <p15:presenceInfo xmlns:p15="http://schemas.microsoft.com/office/powerpoint/2012/main" userId="S::Brittany.Caldwell@fda.gov::a25910c9-188b-4cbb-bee9-4bd14ea61b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8287" y="432261"/>
            <a:ext cx="8073456" cy="2962496"/>
          </a:xfrm>
        </p:spPr>
        <p:txBody>
          <a:bodyPr anchor="ctr">
            <a:normAutofit/>
          </a:bodyPr>
          <a:lstStyle>
            <a:lvl1pPr algn="l">
              <a:lnSpc>
                <a:spcPct val="85000"/>
              </a:lnSpc>
              <a:defRPr sz="72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68288" y="5096840"/>
            <a:ext cx="11654856"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7BFE3E7-4237-4C9B-8802-D46F55AEC1B6}" type="slidenum">
              <a:rPr lang="en-US" smtClean="0"/>
              <a:t>‹#›</a:t>
            </a:fld>
            <a:endParaRPr lang="en-US"/>
          </a:p>
        </p:txBody>
      </p:sp>
      <p:cxnSp>
        <p:nvCxnSpPr>
          <p:cNvPr id="9" name="Straight Connector 8"/>
          <p:cNvCxnSpPr>
            <a:cxnSpLocks/>
          </p:cNvCxnSpPr>
          <p:nvPr/>
        </p:nvCxnSpPr>
        <p:spPr>
          <a:xfrm>
            <a:off x="268287" y="3489385"/>
            <a:ext cx="796993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9764992-8FD1-41CC-B81B-FDB5E3729D21}"/>
              </a:ext>
            </a:extLst>
          </p:cNvPr>
          <p:cNvSpPr>
            <a:spLocks noGrp="1"/>
          </p:cNvSpPr>
          <p:nvPr>
            <p:ph type="body" sz="quarter" idx="13"/>
          </p:nvPr>
        </p:nvSpPr>
        <p:spPr>
          <a:xfrm>
            <a:off x="268288" y="3605213"/>
            <a:ext cx="8074026" cy="1397000"/>
          </a:xfrm>
          <a:noFill/>
        </p:spPr>
        <p:txBody>
          <a:bodyPr anchor="ctr">
            <a:normAutofit/>
          </a:bodyPr>
          <a:lstStyle>
            <a:lvl1pPr marL="0" indent="0">
              <a:buNone/>
              <a:defRPr sz="2400" i="1">
                <a:latin typeface="+mj-lt"/>
              </a:defRPr>
            </a:lvl1pPr>
            <a:lvl2pPr marL="233362" indent="0">
              <a:buNone/>
              <a:defRPr/>
            </a:lvl2pPr>
            <a:lvl3pPr marL="457200" indent="0">
              <a:buNone/>
              <a:defRPr/>
            </a:lvl3pPr>
            <a:lvl4pPr marL="671512" indent="0">
              <a:buNone/>
              <a:defRPr/>
            </a:lvl4pPr>
            <a:lvl5pPr marL="904875" indent="0">
              <a:buNone/>
              <a:defRPr/>
            </a:lvl5pPr>
          </a:lstStyle>
          <a:p>
            <a:pPr lvl="0"/>
            <a:r>
              <a:rPr lang="en-US" dirty="0"/>
              <a:t>Click to edit Master text styles</a:t>
            </a:r>
          </a:p>
        </p:txBody>
      </p:sp>
    </p:spTree>
    <p:extLst>
      <p:ext uri="{BB962C8B-B14F-4D97-AF65-F5344CB8AC3E}">
        <p14:creationId xmlns:p14="http://schemas.microsoft.com/office/powerpoint/2010/main" val="298256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7BFE3E7-4237-4C9B-8802-D46F55AEC1B6}" type="slidenum">
              <a:rPr lang="en-US" smtClean="0"/>
              <a:t>‹#›</a:t>
            </a:fld>
            <a:endParaRPr lang="en-US"/>
          </a:p>
        </p:txBody>
      </p:sp>
    </p:spTree>
    <p:extLst>
      <p:ext uri="{BB962C8B-B14F-4D97-AF65-F5344CB8AC3E}">
        <p14:creationId xmlns:p14="http://schemas.microsoft.com/office/powerpoint/2010/main" val="20593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7BFE3E7-4237-4C9B-8802-D46F55AEC1B6}" type="slidenum">
              <a:rPr lang="en-US" smtClean="0"/>
              <a:t>‹#›</a:t>
            </a:fld>
            <a:endParaRPr lang="en-US"/>
          </a:p>
        </p:txBody>
      </p:sp>
    </p:spTree>
    <p:extLst>
      <p:ext uri="{BB962C8B-B14F-4D97-AF65-F5344CB8AC3E}">
        <p14:creationId xmlns:p14="http://schemas.microsoft.com/office/powerpoint/2010/main" val="71666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857" y="1619300"/>
            <a:ext cx="11654287" cy="470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7BFE3E7-4237-4C9B-8802-D46F55AEC1B6}" type="slidenum">
              <a:rPr lang="en-US" smtClean="0"/>
              <a:t>‹#›</a:t>
            </a:fld>
            <a:endParaRPr lang="en-US"/>
          </a:p>
        </p:txBody>
      </p:sp>
      <p:sp>
        <p:nvSpPr>
          <p:cNvPr id="7" name="Title 6">
            <a:extLst>
              <a:ext uri="{FF2B5EF4-FFF2-40B4-BE49-F238E27FC236}">
                <a16:creationId xmlns:a16="http://schemas.microsoft.com/office/drawing/2014/main" id="{700CC03A-0915-4349-8E5E-A2292FD05C4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0484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7BFE3E7-4237-4C9B-8802-D46F55AEC1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3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8857" y="1639019"/>
            <a:ext cx="5766183" cy="464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19" y="1639020"/>
            <a:ext cx="5705223" cy="464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7BFE3E7-4237-4C9B-8802-D46F55AEC1B6}" type="slidenum">
              <a:rPr lang="en-US" smtClean="0"/>
              <a:t>‹#›</a:t>
            </a:fld>
            <a:endParaRPr lang="en-US"/>
          </a:p>
        </p:txBody>
      </p:sp>
      <p:sp>
        <p:nvSpPr>
          <p:cNvPr id="9" name="Title Placeholder 1">
            <a:extLst>
              <a:ext uri="{FF2B5EF4-FFF2-40B4-BE49-F238E27FC236}">
                <a16:creationId xmlns:a16="http://schemas.microsoft.com/office/drawing/2014/main" id="{E4F8BDDC-68E8-4F2A-84C9-FDBBC59C9293}"/>
              </a:ext>
            </a:extLst>
          </p:cNvPr>
          <p:cNvSpPr txBox="1">
            <a:spLocks/>
          </p:cNvSpPr>
          <p:nvPr userDrawn="1"/>
        </p:nvSpPr>
        <p:spPr>
          <a:xfrm>
            <a:off x="268857" y="217596"/>
            <a:ext cx="11654287" cy="124026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kern="1200" spc="-50" baseline="0">
                <a:solidFill>
                  <a:schemeClr val="tx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1962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8857" y="1613142"/>
            <a:ext cx="5766183" cy="465824"/>
          </a:xfrm>
          <a:solidFill>
            <a:srgbClr val="DCF4E8"/>
          </a:solidFill>
          <a:ln>
            <a:noFill/>
          </a:ln>
        </p:spPr>
        <p:txBody>
          <a:bodyPr lIns="91440" rIns="91440" anchor="ctr">
            <a:noAutofit/>
          </a:bodyPr>
          <a:lstStyle>
            <a:lvl1pPr marL="0" indent="0" algn="l">
              <a:buNone/>
              <a:defRPr sz="2800" b="1"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8857" y="2078966"/>
            <a:ext cx="5766183" cy="4244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19" y="1613142"/>
            <a:ext cx="5705223" cy="465824"/>
          </a:xfrm>
          <a:solidFill>
            <a:srgbClr val="DCF4E8"/>
          </a:solidFill>
          <a:ln>
            <a:noFill/>
          </a:ln>
        </p:spPr>
        <p:txBody>
          <a:bodyPr lIns="91440" rIns="91440" anchor="ctr">
            <a:noAutofit/>
          </a:bodyPr>
          <a:lstStyle>
            <a:lvl1pPr marL="0" indent="0" algn="l">
              <a:buNone/>
              <a:defRPr sz="2800" b="1"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19" y="2078965"/>
            <a:ext cx="5705223" cy="4244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7BFE3E7-4237-4C9B-8802-D46F55AEC1B6}" type="slidenum">
              <a:rPr lang="en-US" smtClean="0"/>
              <a:t>‹#›</a:t>
            </a:fld>
            <a:endParaRPr lang="en-US"/>
          </a:p>
        </p:txBody>
      </p:sp>
      <p:sp>
        <p:nvSpPr>
          <p:cNvPr id="12" name="Text Placeholder 11">
            <a:extLst>
              <a:ext uri="{FF2B5EF4-FFF2-40B4-BE49-F238E27FC236}">
                <a16:creationId xmlns:a16="http://schemas.microsoft.com/office/drawing/2014/main" id="{BBC6B87F-065C-48E7-AE74-E30196379272}"/>
              </a:ext>
            </a:extLst>
          </p:cNvPr>
          <p:cNvSpPr>
            <a:spLocks noGrp="1"/>
          </p:cNvSpPr>
          <p:nvPr>
            <p:ph type="body" sz="quarter" idx="13"/>
          </p:nvPr>
        </p:nvSpPr>
        <p:spPr>
          <a:xfrm>
            <a:off x="268288" y="198438"/>
            <a:ext cx="11655425" cy="1277937"/>
          </a:xfrm>
        </p:spPr>
        <p:txBody>
          <a:bodyPr anchor="ctr">
            <a:normAutofit/>
          </a:bodyPr>
          <a:lstStyle>
            <a:lvl1pPr marL="0" indent="0">
              <a:buNone/>
              <a:defRPr sz="4400">
                <a:latin typeface="+mj-lt"/>
              </a:defRPr>
            </a:lvl1pPr>
            <a:lvl2pPr marL="233362" indent="0">
              <a:buNone/>
              <a:defRPr/>
            </a:lvl2pPr>
            <a:lvl3pPr marL="457200" indent="0">
              <a:buNone/>
              <a:defRPr/>
            </a:lvl3pPr>
            <a:lvl4pPr marL="671512" indent="0">
              <a:buNone/>
              <a:defRPr/>
            </a:lvl4pPr>
            <a:lvl5pPr marL="904875" indent="0">
              <a:buNone/>
              <a:defRPr/>
            </a:lvl5pPr>
          </a:lstStyle>
          <a:p>
            <a:pPr lvl="0"/>
            <a:r>
              <a:rPr lang="en-US" dirty="0"/>
              <a:t>Click to edit Master text styles</a:t>
            </a:r>
          </a:p>
        </p:txBody>
      </p:sp>
    </p:spTree>
    <p:extLst>
      <p:ext uri="{BB962C8B-B14F-4D97-AF65-F5344CB8AC3E}">
        <p14:creationId xmlns:p14="http://schemas.microsoft.com/office/powerpoint/2010/main" val="202191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7BFE3E7-4237-4C9B-8802-D46F55AEC1B6}" type="slidenum">
              <a:rPr lang="en-US" smtClean="0"/>
              <a:t>‹#›</a:t>
            </a:fld>
            <a:endParaRPr lang="en-US"/>
          </a:p>
        </p:txBody>
      </p:sp>
    </p:spTree>
    <p:extLst>
      <p:ext uri="{BB962C8B-B14F-4D97-AF65-F5344CB8AC3E}">
        <p14:creationId xmlns:p14="http://schemas.microsoft.com/office/powerpoint/2010/main" val="1849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E7BFE3E7-4237-4C9B-8802-D46F55AEC1B6}" type="slidenum">
              <a:rPr lang="en-US" smtClean="0"/>
              <a:t>‹#›</a:t>
            </a:fld>
            <a:endParaRPr lang="en-US"/>
          </a:p>
        </p:txBody>
      </p:sp>
    </p:spTree>
    <p:extLst>
      <p:ext uri="{BB962C8B-B14F-4D97-AF65-F5344CB8AC3E}">
        <p14:creationId xmlns:p14="http://schemas.microsoft.com/office/powerpoint/2010/main" val="352603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95955" y="594359"/>
            <a:ext cx="7627189" cy="586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BFE3E7-4237-4C9B-8802-D46F55AEC1B6}" type="slidenum">
              <a:rPr lang="en-US" smtClean="0"/>
              <a:t>‹#›</a:t>
            </a:fld>
            <a:endParaRPr lang="en-US"/>
          </a:p>
        </p:txBody>
      </p:sp>
    </p:spTree>
    <p:extLst>
      <p:ext uri="{BB962C8B-B14F-4D97-AF65-F5344CB8AC3E}">
        <p14:creationId xmlns:p14="http://schemas.microsoft.com/office/powerpoint/2010/main" val="162668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7BFE3E7-4237-4C9B-8802-D46F55AEC1B6}" type="slidenum">
              <a:rPr lang="en-US" smtClean="0"/>
              <a:t>‹#›</a:t>
            </a:fld>
            <a:endParaRPr lang="en-US"/>
          </a:p>
        </p:txBody>
      </p:sp>
    </p:spTree>
    <p:extLst>
      <p:ext uri="{BB962C8B-B14F-4D97-AF65-F5344CB8AC3E}">
        <p14:creationId xmlns:p14="http://schemas.microsoft.com/office/powerpoint/2010/main" val="164643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8857" y="217596"/>
            <a:ext cx="11654287" cy="124026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8857" y="1619300"/>
            <a:ext cx="11654287" cy="424979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900458" y="6459785"/>
            <a:ext cx="2022686" cy="365125"/>
          </a:xfrm>
          <a:prstGeom prst="rect">
            <a:avLst/>
          </a:prstGeom>
        </p:spPr>
        <p:txBody>
          <a:bodyPr vert="horz" lIns="91440" tIns="45720" rIns="91440" bIns="45720" rtlCol="0" anchor="ctr"/>
          <a:lstStyle>
            <a:lvl1pPr algn="r">
              <a:defRPr sz="1050">
                <a:solidFill>
                  <a:srgbClr val="FFFFFF"/>
                </a:solidFill>
              </a:defRPr>
            </a:lvl1pPr>
          </a:lstStyle>
          <a:p>
            <a:fld id="{E7BFE3E7-4237-4C9B-8802-D46F55AEC1B6}" type="slidenum">
              <a:rPr lang="en-US" smtClean="0"/>
              <a:t>‹#›</a:t>
            </a:fld>
            <a:endParaRPr lang="en-US" dirty="0"/>
          </a:p>
        </p:txBody>
      </p:sp>
      <p:cxnSp>
        <p:nvCxnSpPr>
          <p:cNvPr id="10" name="Straight Connector 9"/>
          <p:cNvCxnSpPr>
            <a:cxnSpLocks/>
          </p:cNvCxnSpPr>
          <p:nvPr/>
        </p:nvCxnSpPr>
        <p:spPr>
          <a:xfrm>
            <a:off x="268857" y="1496306"/>
            <a:ext cx="116542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3181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400" kern="1200" spc="-50" baseline="0">
          <a:solidFill>
            <a:schemeClr val="tx1"/>
          </a:solidFill>
          <a:latin typeface="+mj-lt"/>
          <a:ea typeface="+mj-ea"/>
          <a:cs typeface="+mj-cs"/>
        </a:defRPr>
      </a:lvl1pPr>
    </p:titleStyle>
    <p:bodyStyle>
      <a:lvl1pPr marL="233363" indent="-233363"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solidFill>
          <a:latin typeface="+mn-lt"/>
          <a:ea typeface="+mn-ea"/>
          <a:cs typeface="+mn-cs"/>
        </a:defRPr>
      </a:lvl1pPr>
      <a:lvl2pPr marL="457200" indent="-223838"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690563" indent="-233363"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3pPr>
      <a:lvl4pPr marL="914400" indent="-242888"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4pPr>
      <a:lvl5pPr marL="1147763" indent="-242888"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athologyinnovationcc.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athologyinnovationcc.org/projects/pccp-project" TargetMode="External"/><Relationship Id="rId2" Type="http://schemas.openxmlformats.org/officeDocument/2006/relationships/hyperlink" Target="https://pathologyinnovationcc.org/projects/her2-low-project" TargetMode="External"/><Relationship Id="rId1" Type="http://schemas.openxmlformats.org/officeDocument/2006/relationships/slideLayout" Target="../slideLayouts/slideLayout5.xml"/><Relationship Id="rId5" Type="http://schemas.openxmlformats.org/officeDocument/2006/relationships/hyperlink" Target="https://pathologyinnovationcc.org/meeting-summaries/031hwexwnb56twp82eqktehfl6ba6v" TargetMode="External"/><Relationship Id="rId4" Type="http://schemas.openxmlformats.org/officeDocument/2006/relationships/hyperlink" Target="https://pathologyinnovationcc.org/projects/data-breach-analysis-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00D55-6A67-42F4-8155-2918724CF41B}"/>
              </a:ext>
            </a:extLst>
          </p:cNvPr>
          <p:cNvSpPr>
            <a:spLocks noGrp="1"/>
          </p:cNvSpPr>
          <p:nvPr>
            <p:ph idx="1"/>
          </p:nvPr>
        </p:nvSpPr>
        <p:spPr>
          <a:xfrm>
            <a:off x="268857" y="1619300"/>
            <a:ext cx="11654287" cy="4249794"/>
          </a:xfrm>
        </p:spPr>
        <p:txBody>
          <a:bodyPr/>
          <a:lstStyle/>
          <a:p>
            <a:r>
              <a:rPr lang="en-US" dirty="0"/>
              <a:t>This slide deck will be used to present 2023 annual updates to senior leadership team in May 2024 for all collaborative communities</a:t>
            </a:r>
          </a:p>
          <a:p>
            <a:r>
              <a:rPr lang="en-US" dirty="0"/>
              <a:t>Use the template on the following slides to create a succinct update</a:t>
            </a:r>
          </a:p>
          <a:p>
            <a:r>
              <a:rPr lang="en-US" dirty="0"/>
              <a:t>All content must fit within the allocated space</a:t>
            </a:r>
            <a:endParaRPr lang="en-US" dirty="0">
              <a:highlight>
                <a:srgbClr val="FFFF00"/>
              </a:highlight>
            </a:endParaRPr>
          </a:p>
          <a:p>
            <a:r>
              <a:rPr lang="en-US" dirty="0"/>
              <a:t>Follow the help text in italics when adding content</a:t>
            </a:r>
          </a:p>
        </p:txBody>
      </p:sp>
      <p:sp>
        <p:nvSpPr>
          <p:cNvPr id="2" name="Title 1">
            <a:extLst>
              <a:ext uri="{FF2B5EF4-FFF2-40B4-BE49-F238E27FC236}">
                <a16:creationId xmlns:a16="http://schemas.microsoft.com/office/drawing/2014/main" id="{C43E95F8-F34E-4D4C-98F6-1EB6CF9CE964}"/>
              </a:ext>
            </a:extLst>
          </p:cNvPr>
          <p:cNvSpPr>
            <a:spLocks noGrp="1"/>
          </p:cNvSpPr>
          <p:nvPr>
            <p:ph type="title"/>
          </p:nvPr>
        </p:nvSpPr>
        <p:spPr>
          <a:xfrm>
            <a:off x="268857" y="217596"/>
            <a:ext cx="11654287" cy="1240268"/>
          </a:xfrm>
        </p:spPr>
        <p:txBody>
          <a:bodyPr>
            <a:normAutofit/>
          </a:bodyPr>
          <a:lstStyle/>
          <a:p>
            <a:r>
              <a:rPr lang="en-US" dirty="0"/>
              <a:t>Instructions</a:t>
            </a:r>
          </a:p>
        </p:txBody>
      </p:sp>
    </p:spTree>
    <p:extLst>
      <p:ext uri="{BB962C8B-B14F-4D97-AF65-F5344CB8AC3E}">
        <p14:creationId xmlns:p14="http://schemas.microsoft.com/office/powerpoint/2010/main" val="65090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E134-4137-4FAA-9AF8-A3810FA5182F}"/>
              </a:ext>
            </a:extLst>
          </p:cNvPr>
          <p:cNvSpPr>
            <a:spLocks noGrp="1"/>
          </p:cNvSpPr>
          <p:nvPr>
            <p:ph type="ctrTitle"/>
          </p:nvPr>
        </p:nvSpPr>
        <p:spPr>
          <a:xfrm>
            <a:off x="268287" y="432261"/>
            <a:ext cx="8073456" cy="2962496"/>
          </a:xfrm>
        </p:spPr>
        <p:txBody>
          <a:bodyPr anchor="t"/>
          <a:lstStyle/>
          <a:p>
            <a:r>
              <a:rPr lang="en-US" i="1" dirty="0"/>
              <a:t>Pathology Innovation Collaborative Community PIcc</a:t>
            </a:r>
          </a:p>
        </p:txBody>
      </p:sp>
      <p:sp>
        <p:nvSpPr>
          <p:cNvPr id="3" name="Subtitle 2">
            <a:extLst>
              <a:ext uri="{FF2B5EF4-FFF2-40B4-BE49-F238E27FC236}">
                <a16:creationId xmlns:a16="http://schemas.microsoft.com/office/drawing/2014/main" id="{03288986-E42E-4781-A845-12F7E6BE5CE3}"/>
              </a:ext>
            </a:extLst>
          </p:cNvPr>
          <p:cNvSpPr>
            <a:spLocks noGrp="1"/>
          </p:cNvSpPr>
          <p:nvPr>
            <p:ph type="subTitle" idx="1"/>
          </p:nvPr>
        </p:nvSpPr>
        <p:spPr>
          <a:xfrm>
            <a:off x="268288" y="5096840"/>
            <a:ext cx="11654856" cy="1143000"/>
          </a:xfrm>
        </p:spPr>
        <p:txBody>
          <a:bodyPr/>
          <a:lstStyle/>
          <a:p>
            <a:r>
              <a:rPr lang="en-US" dirty="0"/>
              <a:t>CDRH Liaison: </a:t>
            </a:r>
            <a:r>
              <a:rPr lang="en-US" i="1" dirty="0"/>
              <a:t>Brandon </a:t>
            </a:r>
            <a:r>
              <a:rPr lang="en-US" i="1" dirty="0" err="1"/>
              <a:t>Gallas</a:t>
            </a:r>
            <a:endParaRPr lang="en-US" i="1" dirty="0"/>
          </a:p>
          <a:p>
            <a:r>
              <a:rPr lang="en-US" dirty="0"/>
              <a:t>CDRH Executive Sponsor:</a:t>
            </a:r>
            <a:r>
              <a:rPr lang="en-US" i="1" dirty="0"/>
              <a:t> Ed </a:t>
            </a:r>
            <a:r>
              <a:rPr lang="en-US" i="1" dirty="0" err="1"/>
              <a:t>Margerrison</a:t>
            </a:r>
            <a:endParaRPr lang="en-US" i="1" dirty="0"/>
          </a:p>
        </p:txBody>
      </p:sp>
      <p:sp>
        <p:nvSpPr>
          <p:cNvPr id="7" name="Text Placeholder 6">
            <a:extLst>
              <a:ext uri="{FF2B5EF4-FFF2-40B4-BE49-F238E27FC236}">
                <a16:creationId xmlns:a16="http://schemas.microsoft.com/office/drawing/2014/main" id="{C2ABDEBD-F90E-46C3-9B58-7D3E8C1B004F}"/>
              </a:ext>
            </a:extLst>
          </p:cNvPr>
          <p:cNvSpPr>
            <a:spLocks noGrp="1"/>
          </p:cNvSpPr>
          <p:nvPr>
            <p:ph type="body" sz="quarter" idx="13"/>
          </p:nvPr>
        </p:nvSpPr>
        <p:spPr>
          <a:xfrm>
            <a:off x="268287" y="3699840"/>
            <a:ext cx="8074026" cy="1397000"/>
          </a:xfrm>
        </p:spPr>
        <p:txBody>
          <a:bodyPr>
            <a:normAutofit fontScale="92500"/>
          </a:bodyPr>
          <a:lstStyle/>
          <a:p>
            <a:r>
              <a:rPr lang="en-US" dirty="0">
                <a:effectLst/>
                <a:latin typeface="+mn-lt"/>
              </a:rPr>
              <a:t>PIcc</a:t>
            </a:r>
            <a:r>
              <a:rPr lang="en-US" b="1" dirty="0">
                <a:effectLst/>
                <a:latin typeface="+mn-lt"/>
              </a:rPr>
              <a:t> </a:t>
            </a:r>
            <a:r>
              <a:rPr lang="en-US" dirty="0">
                <a:effectLst/>
                <a:latin typeface="+mn-lt"/>
              </a:rPr>
              <a:t>is a temporary regulatory science initiative that aims to facilitate innovations in pathology as well as advance safety and effectiveness evaluation, and to harmonize approaches to speed delivery to patients using collaborative, pre-competitive approaches. </a:t>
            </a:r>
            <a:endParaRPr lang="en-US" sz="3200" dirty="0">
              <a:latin typeface="+mn-lt"/>
            </a:endParaRPr>
          </a:p>
          <a:p>
            <a:endParaRPr lang="en-US" dirty="0"/>
          </a:p>
        </p:txBody>
      </p:sp>
      <p:pic>
        <p:nvPicPr>
          <p:cNvPr id="5" name="Picture 4" descr="A screenshot of a website&#10;&#10;Description automatically generated">
            <a:extLst>
              <a:ext uri="{FF2B5EF4-FFF2-40B4-BE49-F238E27FC236}">
                <a16:creationId xmlns:a16="http://schemas.microsoft.com/office/drawing/2014/main" id="{D1F57940-0A76-6B8E-77B4-BA2088850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959" y="526888"/>
            <a:ext cx="3878103" cy="2962496"/>
          </a:xfrm>
          <a:prstGeom prst="rect">
            <a:avLst/>
          </a:prstGeom>
        </p:spPr>
      </p:pic>
      <p:sp>
        <p:nvSpPr>
          <p:cNvPr id="6" name="TextBox 5">
            <a:extLst>
              <a:ext uri="{FF2B5EF4-FFF2-40B4-BE49-F238E27FC236}">
                <a16:creationId xmlns:a16="http://schemas.microsoft.com/office/drawing/2014/main" id="{1CA82297-04C7-4324-C263-4E83400506CB}"/>
              </a:ext>
            </a:extLst>
          </p:cNvPr>
          <p:cNvSpPr txBox="1"/>
          <p:nvPr/>
        </p:nvSpPr>
        <p:spPr>
          <a:xfrm>
            <a:off x="8759956" y="3936675"/>
            <a:ext cx="2949146" cy="307777"/>
          </a:xfrm>
          <a:prstGeom prst="rect">
            <a:avLst/>
          </a:prstGeom>
          <a:noFill/>
        </p:spPr>
        <p:txBody>
          <a:bodyPr wrap="square" rtlCol="0">
            <a:spAutoFit/>
          </a:bodyPr>
          <a:lstStyle/>
          <a:p>
            <a:r>
              <a:rPr lang="en-US" sz="1400" b="1" i="1" dirty="0">
                <a:solidFill>
                  <a:srgbClr val="00B0F0"/>
                </a:solidFill>
                <a:hlinkClick r:id="rId3">
                  <a:extLst>
                    <a:ext uri="{A12FA001-AC4F-418D-AE19-62706E023703}">
                      <ahyp:hlinkClr xmlns:ahyp="http://schemas.microsoft.com/office/drawing/2018/hyperlinkcolor" val="tx"/>
                    </a:ext>
                  </a:extLst>
                </a:hlinkClick>
              </a:rPr>
              <a:t>www.pathologyinnovationcc.org</a:t>
            </a:r>
            <a:r>
              <a:rPr lang="en-US" sz="1400" b="1" i="1" dirty="0">
                <a:solidFill>
                  <a:srgbClr val="00B0F0"/>
                </a:solidFill>
              </a:rPr>
              <a:t> </a:t>
            </a:r>
          </a:p>
        </p:txBody>
      </p:sp>
      <p:sp>
        <p:nvSpPr>
          <p:cNvPr id="8" name="TextBox 7">
            <a:extLst>
              <a:ext uri="{FF2B5EF4-FFF2-40B4-BE49-F238E27FC236}">
                <a16:creationId xmlns:a16="http://schemas.microsoft.com/office/drawing/2014/main" id="{6E1AC567-4465-7CFD-3CBB-18C5ADF34736}"/>
              </a:ext>
            </a:extLst>
          </p:cNvPr>
          <p:cNvSpPr txBox="1"/>
          <p:nvPr/>
        </p:nvSpPr>
        <p:spPr>
          <a:xfrm>
            <a:off x="268287" y="6425739"/>
            <a:ext cx="2949146" cy="307777"/>
          </a:xfrm>
          <a:prstGeom prst="rect">
            <a:avLst/>
          </a:prstGeom>
          <a:noFill/>
        </p:spPr>
        <p:txBody>
          <a:bodyPr wrap="square" rtlCol="0">
            <a:spAutoFit/>
          </a:bodyPr>
          <a:lstStyle/>
          <a:p>
            <a:r>
              <a:rPr lang="en-US" sz="1400" b="1" i="1" dirty="0">
                <a:solidFill>
                  <a:srgbClr val="FFC000"/>
                </a:solidFill>
                <a:hlinkClick r:id="rId3">
                  <a:extLst>
                    <a:ext uri="{A12FA001-AC4F-418D-AE19-62706E023703}">
                      <ahyp:hlinkClr xmlns:ahyp="http://schemas.microsoft.com/office/drawing/2018/hyperlinkcolor" val="tx"/>
                    </a:ext>
                  </a:extLst>
                </a:hlinkClick>
              </a:rPr>
              <a:t>www.pathologyinnovationcc.org</a:t>
            </a:r>
            <a:r>
              <a:rPr lang="en-US" sz="1400" b="1" i="1" dirty="0">
                <a:solidFill>
                  <a:srgbClr val="FFC000"/>
                </a:solidFill>
              </a:rPr>
              <a:t> </a:t>
            </a:r>
          </a:p>
        </p:txBody>
      </p:sp>
    </p:spTree>
    <p:extLst>
      <p:ext uri="{BB962C8B-B14F-4D97-AF65-F5344CB8AC3E}">
        <p14:creationId xmlns:p14="http://schemas.microsoft.com/office/powerpoint/2010/main" val="144610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0A7C72-00EB-4D6A-B7D4-389191F52635}"/>
              </a:ext>
            </a:extLst>
          </p:cNvPr>
          <p:cNvSpPr>
            <a:spLocks noGrp="1"/>
          </p:cNvSpPr>
          <p:nvPr>
            <p:ph idx="1"/>
          </p:nvPr>
        </p:nvSpPr>
        <p:spPr>
          <a:xfrm>
            <a:off x="268857" y="1619300"/>
            <a:ext cx="5287117" cy="4703862"/>
          </a:xfrm>
        </p:spPr>
        <p:txBody>
          <a:bodyPr>
            <a:normAutofit/>
          </a:bodyPr>
          <a:lstStyle/>
          <a:p>
            <a:r>
              <a:rPr lang="en-US" dirty="0"/>
              <a:t>Key aim: a clear path for regulation of pathology innovation through regulatory science</a:t>
            </a:r>
          </a:p>
          <a:p>
            <a:pPr lvl="1"/>
            <a:r>
              <a:rPr lang="en-US" dirty="0"/>
              <a:t>Inclusive organization for all stakeholders to educate each other and tackle relevant questions by using and creating applicable regulatory science tools</a:t>
            </a:r>
          </a:p>
          <a:p>
            <a:r>
              <a:rPr lang="en-US" dirty="0"/>
              <a:t>CDRH engagement through representative participation and contribution</a:t>
            </a:r>
          </a:p>
          <a:p>
            <a:pPr lvl="1"/>
            <a:endParaRPr lang="en-US" i="1" dirty="0"/>
          </a:p>
          <a:p>
            <a:pPr lvl="1"/>
            <a:endParaRPr lang="en-US" i="1" dirty="0"/>
          </a:p>
          <a:p>
            <a:pPr lvl="1"/>
            <a:endParaRPr lang="en-US" i="1" dirty="0"/>
          </a:p>
          <a:p>
            <a:pPr lvl="1"/>
            <a:endParaRPr lang="en-US" i="1" dirty="0"/>
          </a:p>
        </p:txBody>
      </p:sp>
      <p:sp>
        <p:nvSpPr>
          <p:cNvPr id="4" name="Title 3">
            <a:extLst>
              <a:ext uri="{FF2B5EF4-FFF2-40B4-BE49-F238E27FC236}">
                <a16:creationId xmlns:a16="http://schemas.microsoft.com/office/drawing/2014/main" id="{DEBA36E1-AFD0-40E6-A9A3-31FD5C442C1D}"/>
              </a:ext>
            </a:extLst>
          </p:cNvPr>
          <p:cNvSpPr>
            <a:spLocks noGrp="1"/>
          </p:cNvSpPr>
          <p:nvPr>
            <p:ph type="title"/>
          </p:nvPr>
        </p:nvSpPr>
        <p:spPr>
          <a:xfrm>
            <a:off x="268857" y="217596"/>
            <a:ext cx="11654287" cy="1240268"/>
          </a:xfrm>
        </p:spPr>
        <p:txBody>
          <a:bodyPr>
            <a:noAutofit/>
          </a:bodyPr>
          <a:lstStyle/>
          <a:p>
            <a:r>
              <a:rPr lang="en-US" sz="2800" dirty="0">
                <a:latin typeface="+mn-lt"/>
              </a:rPr>
              <a:t>PIcc</a:t>
            </a:r>
            <a:r>
              <a:rPr lang="en-US" sz="2800" i="1" dirty="0">
                <a:latin typeface="+mn-lt"/>
              </a:rPr>
              <a:t> </a:t>
            </a:r>
            <a:r>
              <a:rPr lang="en-US" sz="2800" dirty="0">
                <a:effectLst/>
                <a:latin typeface="+mn-lt"/>
              </a:rPr>
              <a:t>brings together a broad range of stakeholders to accelerate the development and delivery of regulatory science initiatives in the pre-competitive space that modernize the clinical practice of pathology. </a:t>
            </a:r>
            <a:endParaRPr lang="en-US" sz="2800" i="1" dirty="0"/>
          </a:p>
        </p:txBody>
      </p:sp>
      <p:pic>
        <p:nvPicPr>
          <p:cNvPr id="3" name="Picture 2" descr="A pie chart with numbers and text&#10;&#10;Description automatically generated">
            <a:extLst>
              <a:ext uri="{FF2B5EF4-FFF2-40B4-BE49-F238E27FC236}">
                <a16:creationId xmlns:a16="http://schemas.microsoft.com/office/drawing/2014/main" id="{ACDB5562-3111-EE88-6F59-C4B07ED31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81" y="2246082"/>
            <a:ext cx="6145762" cy="3314459"/>
          </a:xfrm>
          <a:prstGeom prst="rect">
            <a:avLst/>
          </a:prstGeom>
          <a:ln>
            <a:solidFill>
              <a:schemeClr val="tx1">
                <a:lumMod val="50000"/>
                <a:lumOff val="50000"/>
              </a:schemeClr>
            </a:solidFill>
          </a:ln>
        </p:spPr>
      </p:pic>
    </p:spTree>
    <p:extLst>
      <p:ext uri="{BB962C8B-B14F-4D97-AF65-F5344CB8AC3E}">
        <p14:creationId xmlns:p14="http://schemas.microsoft.com/office/powerpoint/2010/main" val="77388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FFDA2F-D7FD-4CB3-AD6D-DD873145D286}"/>
              </a:ext>
            </a:extLst>
          </p:cNvPr>
          <p:cNvSpPr>
            <a:spLocks noGrp="1"/>
          </p:cNvSpPr>
          <p:nvPr>
            <p:ph type="body" idx="1"/>
          </p:nvPr>
        </p:nvSpPr>
        <p:spPr>
          <a:xfrm>
            <a:off x="268857" y="1613142"/>
            <a:ext cx="5766183" cy="465824"/>
          </a:xfrm>
        </p:spPr>
        <p:txBody>
          <a:bodyPr/>
          <a:lstStyle/>
          <a:p>
            <a:r>
              <a:rPr lang="en-US" dirty="0"/>
              <a:t>2023 Goals</a:t>
            </a:r>
          </a:p>
        </p:txBody>
      </p:sp>
      <p:sp>
        <p:nvSpPr>
          <p:cNvPr id="7" name="Text Placeholder 6">
            <a:extLst>
              <a:ext uri="{FF2B5EF4-FFF2-40B4-BE49-F238E27FC236}">
                <a16:creationId xmlns:a16="http://schemas.microsoft.com/office/drawing/2014/main" id="{4ADD6FFB-C2EF-402C-AC23-A233F4F22FB0}"/>
              </a:ext>
            </a:extLst>
          </p:cNvPr>
          <p:cNvSpPr>
            <a:spLocks noGrp="1"/>
          </p:cNvSpPr>
          <p:nvPr>
            <p:ph type="body" sz="quarter" idx="3"/>
          </p:nvPr>
        </p:nvSpPr>
        <p:spPr>
          <a:xfrm>
            <a:off x="6217919" y="1613142"/>
            <a:ext cx="5705223" cy="465824"/>
          </a:xfrm>
        </p:spPr>
        <p:txBody>
          <a:bodyPr/>
          <a:lstStyle/>
          <a:p>
            <a:r>
              <a:rPr lang="en-US"/>
              <a:t>2024</a:t>
            </a:r>
            <a:endParaRPr lang="en-US" dirty="0"/>
          </a:p>
        </p:txBody>
      </p:sp>
      <p:sp>
        <p:nvSpPr>
          <p:cNvPr id="8" name="Content Placeholder 7">
            <a:extLst>
              <a:ext uri="{FF2B5EF4-FFF2-40B4-BE49-F238E27FC236}">
                <a16:creationId xmlns:a16="http://schemas.microsoft.com/office/drawing/2014/main" id="{880ECBFE-74C6-4C26-8D43-6D68516CCF0B}"/>
              </a:ext>
            </a:extLst>
          </p:cNvPr>
          <p:cNvSpPr>
            <a:spLocks noGrp="1"/>
          </p:cNvSpPr>
          <p:nvPr>
            <p:ph sz="quarter" idx="4"/>
          </p:nvPr>
        </p:nvSpPr>
        <p:spPr>
          <a:xfrm>
            <a:off x="6217919" y="2078965"/>
            <a:ext cx="5705223" cy="4244196"/>
          </a:xfrm>
        </p:spPr>
        <p:txBody>
          <a:bodyPr>
            <a:normAutofit fontScale="92500" lnSpcReduction="10000"/>
          </a:bodyPr>
          <a:lstStyle/>
          <a:p>
            <a:r>
              <a:rPr lang="en-US" i="1" dirty="0"/>
              <a:t>PIcc FNIH Project (multi-center data collection initiative). Multi-phase project</a:t>
            </a:r>
          </a:p>
          <a:p>
            <a:r>
              <a:rPr lang="en-US" i="1" dirty="0"/>
              <a:t>Regulatory Science Landscape Survey</a:t>
            </a:r>
          </a:p>
          <a:p>
            <a:pPr lvl="1"/>
            <a:r>
              <a:rPr lang="en-US" i="1" dirty="0"/>
              <a:t>Capture key concerns in the community</a:t>
            </a:r>
          </a:p>
          <a:p>
            <a:pPr lvl="1"/>
            <a:r>
              <a:rPr lang="en-US" i="1" dirty="0"/>
              <a:t>Share this on website and with FDA</a:t>
            </a:r>
          </a:p>
          <a:p>
            <a:r>
              <a:rPr lang="en-US" i="1" dirty="0"/>
              <a:t>In-person meeting (Fall)</a:t>
            </a:r>
          </a:p>
          <a:p>
            <a:pPr lvl="1"/>
            <a:r>
              <a:rPr lang="en-US" i="1" dirty="0"/>
              <a:t>Planning </a:t>
            </a:r>
          </a:p>
          <a:p>
            <a:r>
              <a:rPr lang="en-US" i="1" dirty="0"/>
              <a:t>Publications</a:t>
            </a:r>
          </a:p>
          <a:p>
            <a:pPr lvl="1"/>
            <a:r>
              <a:rPr lang="en-US" i="1" dirty="0"/>
              <a:t>CME course (jointly with FDA)</a:t>
            </a:r>
          </a:p>
          <a:p>
            <a:pPr lvl="1"/>
            <a:r>
              <a:rPr lang="en-US" i="1" dirty="0"/>
              <a:t>MDDT submission experience</a:t>
            </a:r>
          </a:p>
          <a:p>
            <a:endParaRPr lang="en-US" i="1" dirty="0"/>
          </a:p>
        </p:txBody>
      </p:sp>
      <p:sp>
        <p:nvSpPr>
          <p:cNvPr id="15" name="Text Placeholder 14">
            <a:extLst>
              <a:ext uri="{FF2B5EF4-FFF2-40B4-BE49-F238E27FC236}">
                <a16:creationId xmlns:a16="http://schemas.microsoft.com/office/drawing/2014/main" id="{DFF49BC7-DA18-4CFD-B7A7-16091E40B8F8}"/>
              </a:ext>
            </a:extLst>
          </p:cNvPr>
          <p:cNvSpPr>
            <a:spLocks noGrp="1"/>
          </p:cNvSpPr>
          <p:nvPr>
            <p:ph type="body" sz="quarter" idx="13"/>
          </p:nvPr>
        </p:nvSpPr>
        <p:spPr/>
        <p:txBody>
          <a:bodyPr/>
          <a:lstStyle/>
          <a:p>
            <a:r>
              <a:rPr lang="en-US" dirty="0"/>
              <a:t>Collaborative Community Activities</a:t>
            </a:r>
          </a:p>
        </p:txBody>
      </p:sp>
      <p:sp>
        <p:nvSpPr>
          <p:cNvPr id="3" name="Content Placeholder 2">
            <a:extLst>
              <a:ext uri="{FF2B5EF4-FFF2-40B4-BE49-F238E27FC236}">
                <a16:creationId xmlns:a16="http://schemas.microsoft.com/office/drawing/2014/main" id="{4118D5A9-6B26-EB29-7181-E57EB37791E6}"/>
              </a:ext>
            </a:extLst>
          </p:cNvPr>
          <p:cNvSpPr>
            <a:spLocks noGrp="1"/>
          </p:cNvSpPr>
          <p:nvPr>
            <p:ph sz="half" idx="2"/>
          </p:nvPr>
        </p:nvSpPr>
        <p:spPr>
          <a:xfrm>
            <a:off x="264973" y="2078966"/>
            <a:ext cx="2971800" cy="4244196"/>
          </a:xfrm>
        </p:spPr>
        <p:txBody>
          <a:bodyPr>
            <a:normAutofit/>
          </a:bodyPr>
          <a:lstStyle/>
          <a:p>
            <a:r>
              <a:rPr lang="en-US" sz="1800" b="1" dirty="0"/>
              <a:t>Goals from 2022 </a:t>
            </a:r>
          </a:p>
          <a:p>
            <a:pPr lvl="1"/>
            <a:r>
              <a:rPr lang="en-US" sz="1600" dirty="0"/>
              <a:t>Continue meeting and sharing important information and activity in the field </a:t>
            </a:r>
          </a:p>
          <a:p>
            <a:pPr lvl="1"/>
            <a:r>
              <a:rPr lang="en-US" sz="1600" dirty="0"/>
              <a:t>In-person working meeting D.C. area in collaboration with MDIC (convener of PIcc)</a:t>
            </a:r>
          </a:p>
          <a:p>
            <a:pPr lvl="2"/>
            <a:r>
              <a:rPr lang="en-US" sz="1200" dirty="0"/>
              <a:t>Additional meet-ups at conferences of member organizations</a:t>
            </a:r>
          </a:p>
          <a:p>
            <a:pPr lvl="1"/>
            <a:r>
              <a:rPr lang="en-US" sz="1600" dirty="0"/>
              <a:t>Increase engagement through active member participation</a:t>
            </a:r>
          </a:p>
          <a:p>
            <a:pPr lvl="1"/>
            <a:r>
              <a:rPr lang="en-US" sz="1600" dirty="0"/>
              <a:t>Grow website traffic and recognition of the website as a resource through increased social media presence </a:t>
            </a:r>
          </a:p>
          <a:p>
            <a:endParaRPr lang="en-US" sz="1800" dirty="0"/>
          </a:p>
        </p:txBody>
      </p:sp>
      <p:sp>
        <p:nvSpPr>
          <p:cNvPr id="4" name="Content Placeholder 2">
            <a:extLst>
              <a:ext uri="{FF2B5EF4-FFF2-40B4-BE49-F238E27FC236}">
                <a16:creationId xmlns:a16="http://schemas.microsoft.com/office/drawing/2014/main" id="{87AD43B0-5C5C-6EAE-E2DB-4B98D417D22E}"/>
              </a:ext>
            </a:extLst>
          </p:cNvPr>
          <p:cNvSpPr txBox="1">
            <a:spLocks/>
          </p:cNvSpPr>
          <p:nvPr/>
        </p:nvSpPr>
        <p:spPr>
          <a:xfrm>
            <a:off x="3246119" y="2078965"/>
            <a:ext cx="2727963" cy="4244196"/>
          </a:xfrm>
          <a:prstGeom prst="rect">
            <a:avLst/>
          </a:prstGeom>
        </p:spPr>
        <p:txBody>
          <a:bodyPr vert="horz" lIns="0" tIns="45720" rIns="0" bIns="45720" rtlCol="0">
            <a:normAutofit/>
          </a:bodyPr>
          <a:lstStyle>
            <a:lvl1pPr marL="233363" indent="-233363"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solidFill>
                <a:latin typeface="+mn-lt"/>
                <a:ea typeface="+mn-ea"/>
                <a:cs typeface="+mn-cs"/>
              </a:defRPr>
            </a:lvl1pPr>
            <a:lvl2pPr marL="457200" indent="-223838"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690563" indent="-233363"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3pPr>
            <a:lvl4pPr marL="914400" indent="-242888"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4pPr>
            <a:lvl5pPr marL="1147763" indent="-242888"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t>Accomplished?</a:t>
            </a:r>
          </a:p>
          <a:p>
            <a:pPr lvl="1"/>
            <a:r>
              <a:rPr lang="en-US" sz="1600" dirty="0"/>
              <a:t>New projects launched:</a:t>
            </a:r>
          </a:p>
          <a:p>
            <a:pPr lvl="1"/>
            <a:r>
              <a:rPr lang="en-US" sz="1600" dirty="0">
                <a:hlinkClick r:id="rId2"/>
              </a:rPr>
              <a:t>HER2-low</a:t>
            </a:r>
            <a:endParaRPr lang="en-US" sz="1600" dirty="0"/>
          </a:p>
          <a:p>
            <a:pPr lvl="1"/>
            <a:r>
              <a:rPr lang="en-US" sz="1600" dirty="0">
                <a:hlinkClick r:id="rId3"/>
              </a:rPr>
              <a:t>PCCP</a:t>
            </a:r>
            <a:endParaRPr lang="en-US" sz="1600" dirty="0"/>
          </a:p>
          <a:p>
            <a:pPr lvl="1"/>
            <a:r>
              <a:rPr lang="en-US" sz="1600" dirty="0">
                <a:hlinkClick r:id="rId4"/>
              </a:rPr>
              <a:t>data breach project</a:t>
            </a:r>
            <a:endParaRPr lang="en-US" sz="1600" dirty="0"/>
          </a:p>
          <a:p>
            <a:pPr marL="233362" lvl="1" indent="0">
              <a:buNone/>
            </a:pPr>
            <a:br>
              <a:rPr lang="en-US" sz="1600" b="1" dirty="0"/>
            </a:br>
            <a:r>
              <a:rPr lang="en-US" sz="1600" b="1" dirty="0"/>
              <a:t>Meeting</a:t>
            </a:r>
          </a:p>
          <a:p>
            <a:pPr lvl="1"/>
            <a:r>
              <a:rPr lang="en-US" sz="1600" dirty="0">
                <a:hlinkClick r:id="rId5"/>
              </a:rPr>
              <a:t>In-person meeting D.C. area in collaboration with MDIC (convener of PIcc)</a:t>
            </a:r>
            <a:br>
              <a:rPr lang="en-US" sz="1600" dirty="0"/>
            </a:br>
            <a:endParaRPr lang="en-US" sz="1600" dirty="0"/>
          </a:p>
          <a:p>
            <a:pPr lvl="1"/>
            <a:r>
              <a:rPr lang="en-US" sz="1600"/>
              <a:t>Website traffic</a:t>
            </a:r>
            <a:endParaRPr lang="en-US" sz="1600" dirty="0"/>
          </a:p>
          <a:p>
            <a:r>
              <a:rPr lang="en-US" sz="1800" b="1" dirty="0"/>
              <a:t>Additional</a:t>
            </a:r>
          </a:p>
          <a:p>
            <a:pPr lvl="1"/>
            <a:r>
              <a:rPr lang="en-US" sz="1400" dirty="0"/>
              <a:t>FNIH Meeting with key stakeholder</a:t>
            </a:r>
          </a:p>
        </p:txBody>
      </p:sp>
    </p:spTree>
    <p:extLst>
      <p:ext uri="{BB962C8B-B14F-4D97-AF65-F5344CB8AC3E}">
        <p14:creationId xmlns:p14="http://schemas.microsoft.com/office/powerpoint/2010/main" val="2317745480"/>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000000"/>
      </a:dk2>
      <a:lt2>
        <a:srgbClr val="E2DFCC"/>
      </a:lt2>
      <a:accent1>
        <a:srgbClr val="1B5337"/>
      </a:accent1>
      <a:accent2>
        <a:srgbClr val="297D53"/>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917b77-32e1-4a6b-bd1d-6c3944b6addd" xsi:nil="true"/>
    <lcf76f155ced4ddcb4097134ff3c332f xmlns="78e5f288-336e-4294-9837-7b25c0cd4c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491246E4DADB41919020C2A491600E" ma:contentTypeVersion="15" ma:contentTypeDescription="Create a new document." ma:contentTypeScope="" ma:versionID="f672f8ce296a6e09a65af19f3a802a79">
  <xsd:schema xmlns:xsd="http://www.w3.org/2001/XMLSchema" xmlns:xs="http://www.w3.org/2001/XMLSchema" xmlns:p="http://schemas.microsoft.com/office/2006/metadata/properties" xmlns:ns2="78e5f288-336e-4294-9837-7b25c0cd4ce8" xmlns:ns3="81917b77-32e1-4a6b-bd1d-6c3944b6addd" targetNamespace="http://schemas.microsoft.com/office/2006/metadata/properties" ma:root="true" ma:fieldsID="5140bfd1bebe8dbddb125b0ce46ba365" ns2:_="" ns3:_="">
    <xsd:import namespace="78e5f288-336e-4294-9837-7b25c0cd4ce8"/>
    <xsd:import namespace="81917b77-32e1-4a6b-bd1d-6c3944b6ad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5f288-336e-4294-9837-7b25c0cd4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cf906e-e933-44a8-8421-1c91ada6f12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917b77-32e1-4a6b-bd1d-6c3944b6ad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7b2193-87b8-4936-b603-182dc13fd927}" ma:internalName="TaxCatchAll" ma:showField="CatchAllData" ma:web="81917b77-32e1-4a6b-bd1d-6c3944b6add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F687CB-6E68-4771-AA80-B338764A5C8E}">
  <ds:schemaRefs>
    <ds:schemaRef ds:uri="http://schemas.microsoft.com/office/2006/metadata/properties"/>
    <ds:schemaRef ds:uri="http://schemas.microsoft.com/office/infopath/2007/PartnerControls"/>
    <ds:schemaRef ds:uri="81917b77-32e1-4a6b-bd1d-6c3944b6addd"/>
    <ds:schemaRef ds:uri="78e5f288-336e-4294-9837-7b25c0cd4ce8"/>
  </ds:schemaRefs>
</ds:datastoreItem>
</file>

<file path=customXml/itemProps2.xml><?xml version="1.0" encoding="utf-8"?>
<ds:datastoreItem xmlns:ds="http://schemas.openxmlformats.org/officeDocument/2006/customXml" ds:itemID="{F99266DA-E8CC-4390-AD8D-7FC1F11307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5f288-336e-4294-9837-7b25c0cd4ce8"/>
    <ds:schemaRef ds:uri="81917b77-32e1-4a6b-bd1d-6c3944b6a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2BBC3-F723-47E7-BF5D-5AD795BC8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129</TotalTime>
  <Words>337</Words>
  <Application>Microsoft Macintosh PowerPoint</Application>
  <PresentationFormat>Widescreen</PresentationFormat>
  <Paragraphs>45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Calibri Light</vt:lpstr>
      <vt:lpstr>Wingdings</vt:lpstr>
      <vt:lpstr>Retrospect</vt:lpstr>
      <vt:lpstr>Instructions</vt:lpstr>
      <vt:lpstr>Pathology Innovation Collaborative Community PIcc</vt:lpstr>
      <vt:lpstr>PIcc brings together a broad range of stakeholders to accelerate the development and delivery of regulatory science initiatives in the pre-competitive space that modernize the clinical practice of pathology.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Caldwell, Brittany</dc:creator>
  <cp:lastModifiedBy>Joe Lennerz</cp:lastModifiedBy>
  <cp:revision>6</cp:revision>
  <dcterms:created xsi:type="dcterms:W3CDTF">2022-12-02T13:30:05Z</dcterms:created>
  <dcterms:modified xsi:type="dcterms:W3CDTF">2024-04-10T10:44:08Z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0x01010092491246E4DADB41919020C2A491600E</vt:lpwstr>
  </property>
  <property fmtid="{D5CDD505-2E9C-101B-9397-08002B2CF9AE}" pid="3" name="MediaServiceImageTags">
    <vt:lpwstr/>
  </property>
</Properties>
</file>