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1" r:id="rId3"/>
    <p:sldId id="27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0"/>
    <p:restoredTop sz="94771"/>
  </p:normalViewPr>
  <p:slideViewPr>
    <p:cSldViewPr snapToGrid="0">
      <p:cViewPr varScale="1">
        <p:scale>
          <a:sx n="126" d="100"/>
          <a:sy n="126" d="100"/>
        </p:scale>
        <p:origin x="9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jkl24/Desktop/Survey_April%206,%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kl24/Library/Containers/com.microsoft.Outlook/Data/tmp/Outlook%20Temp/PIcc%20Survey_April%206,%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kl24/Library/Containers/com.microsoft.Outlook/Data/tmp/Outlook%20Temp/PIcc%20Survey_April%206,%20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kl24/Library/Containers/com.microsoft.Outlook/Data/tmp/Outlook%20Temp/PIcc%20Survey_April%206,%20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jkl24/Library/Containers/com.microsoft.Outlook/Data/tmp/Outlook%20Temp/PIcc%20Survey_April%206,%2020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jkl24/Library/Containers/com.microsoft.Outlook/Data/tmp/Outlook%20Temp/PIcc%20Survey_April%206,%202024.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Sheet1!$I$5:$I$24</c:f>
              <c:numCache>
                <c:formatCode>d\-mmm</c:formatCode>
                <c:ptCount val="20"/>
                <c:pt idx="0">
                  <c:v>45368</c:v>
                </c:pt>
                <c:pt idx="1">
                  <c:v>45369</c:v>
                </c:pt>
                <c:pt idx="2">
                  <c:v>45370</c:v>
                </c:pt>
                <c:pt idx="3">
                  <c:v>45371</c:v>
                </c:pt>
                <c:pt idx="4">
                  <c:v>45372</c:v>
                </c:pt>
                <c:pt idx="5">
                  <c:v>45373</c:v>
                </c:pt>
                <c:pt idx="6">
                  <c:v>45374</c:v>
                </c:pt>
                <c:pt idx="7">
                  <c:v>45375</c:v>
                </c:pt>
                <c:pt idx="8">
                  <c:v>45376</c:v>
                </c:pt>
                <c:pt idx="9">
                  <c:v>45377</c:v>
                </c:pt>
                <c:pt idx="10">
                  <c:v>45378</c:v>
                </c:pt>
                <c:pt idx="11">
                  <c:v>45379</c:v>
                </c:pt>
                <c:pt idx="12">
                  <c:v>45380</c:v>
                </c:pt>
                <c:pt idx="13">
                  <c:v>45381</c:v>
                </c:pt>
                <c:pt idx="14">
                  <c:v>45382</c:v>
                </c:pt>
                <c:pt idx="15">
                  <c:v>45383</c:v>
                </c:pt>
                <c:pt idx="16">
                  <c:v>45384</c:v>
                </c:pt>
                <c:pt idx="17">
                  <c:v>45385</c:v>
                </c:pt>
                <c:pt idx="18">
                  <c:v>45386</c:v>
                </c:pt>
                <c:pt idx="19">
                  <c:v>45387</c:v>
                </c:pt>
              </c:numCache>
            </c:numRef>
          </c:cat>
          <c:val>
            <c:numRef>
              <c:f>Sheet1!$J$5:$J$24</c:f>
              <c:numCache>
                <c:formatCode>General</c:formatCode>
                <c:ptCount val="20"/>
                <c:pt idx="0">
                  <c:v>3</c:v>
                </c:pt>
                <c:pt idx="1">
                  <c:v>1</c:v>
                </c:pt>
                <c:pt idx="4">
                  <c:v>9</c:v>
                </c:pt>
                <c:pt idx="5">
                  <c:v>3</c:v>
                </c:pt>
                <c:pt idx="6">
                  <c:v>7</c:v>
                </c:pt>
                <c:pt idx="7">
                  <c:v>1</c:v>
                </c:pt>
                <c:pt idx="8">
                  <c:v>1</c:v>
                </c:pt>
                <c:pt idx="10">
                  <c:v>1</c:v>
                </c:pt>
                <c:pt idx="12">
                  <c:v>3</c:v>
                </c:pt>
                <c:pt idx="13">
                  <c:v>3</c:v>
                </c:pt>
                <c:pt idx="15">
                  <c:v>1</c:v>
                </c:pt>
                <c:pt idx="16">
                  <c:v>1</c:v>
                </c:pt>
                <c:pt idx="17">
                  <c:v>1</c:v>
                </c:pt>
                <c:pt idx="19">
                  <c:v>1</c:v>
                </c:pt>
              </c:numCache>
            </c:numRef>
          </c:val>
          <c:extLst>
            <c:ext xmlns:c16="http://schemas.microsoft.com/office/drawing/2014/chart" uri="{C3380CC4-5D6E-409C-BE32-E72D297353CC}">
              <c16:uniqueId val="{00000000-D590-254A-8CB6-B72B6739CB9F}"/>
            </c:ext>
          </c:extLst>
        </c:ser>
        <c:dLbls>
          <c:showLegendKey val="0"/>
          <c:showVal val="0"/>
          <c:showCatName val="0"/>
          <c:showSerName val="0"/>
          <c:showPercent val="0"/>
          <c:showBubbleSize val="0"/>
        </c:dLbls>
        <c:gapWidth val="219"/>
        <c:overlap val="-27"/>
        <c:axId val="2038784848"/>
        <c:axId val="2039280576"/>
      </c:barChart>
      <c:dateAx>
        <c:axId val="203878484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9280576"/>
        <c:crosses val="autoZero"/>
        <c:auto val="1"/>
        <c:lblOffset val="100"/>
        <c:baseTimeUnit val="days"/>
      </c:dateAx>
      <c:valAx>
        <c:axId val="203928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87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N=14 responses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93-BC44-BDB9-55C5D91F34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93-BC44-BDB9-55C5D91F3477}"/>
              </c:ext>
            </c:extLst>
          </c:dPt>
          <c:dLbls>
            <c:dLbl>
              <c:idx val="0"/>
              <c:layout>
                <c:manualLayout>
                  <c:x val="0.15319637457238972"/>
                  <c:y val="-0.7432970069042951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93-BC44-BDB9-55C5D91F3477}"/>
                </c:ext>
              </c:extLst>
            </c:dLbl>
            <c:dLbl>
              <c:idx val="1"/>
              <c:layout>
                <c:manualLayout>
                  <c:x val="-0.10833333333333334"/>
                  <c:y val="9.2592592592592379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93-BC44-BDB9-55C5D91F347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Sheet0!$S$44:$S$45</c:f>
              <c:strCache>
                <c:ptCount val="2"/>
                <c:pt idx="0">
                  <c:v>yes</c:v>
                </c:pt>
                <c:pt idx="1">
                  <c:v>no</c:v>
                </c:pt>
              </c:strCache>
            </c:strRef>
          </c:cat>
          <c:val>
            <c:numRef>
              <c:f>Sheet0!$T$44:$T$45</c:f>
              <c:numCache>
                <c:formatCode>0%</c:formatCode>
                <c:ptCount val="2"/>
                <c:pt idx="0">
                  <c:v>0.9285714285714286</c:v>
                </c:pt>
                <c:pt idx="1">
                  <c:v>7.1428571428571397E-2</c:v>
                </c:pt>
              </c:numCache>
            </c:numRef>
          </c:val>
          <c:extLst>
            <c:ext xmlns:c16="http://schemas.microsoft.com/office/drawing/2014/chart" uri="{C3380CC4-5D6E-409C-BE32-E72D297353CC}">
              <c16:uniqueId val="{00000004-C593-BC44-BDB9-55C5D91F34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N=11</a:t>
            </a:r>
            <a:r>
              <a:rPr lang="en-US" sz="2000" baseline="0" dirty="0"/>
              <a:t> responses</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D4-604D-8C25-712A69E939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D4-604D-8C25-712A69E939EE}"/>
              </c:ext>
            </c:extLst>
          </c:dPt>
          <c:dLbls>
            <c:dLbl>
              <c:idx val="0"/>
              <c:layout>
                <c:manualLayout>
                  <c:x val="2.7410404747621697E-2"/>
                  <c:y val="-4.797983406953797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D4-604D-8C25-712A69E939EE}"/>
                </c:ext>
              </c:extLst>
            </c:dLbl>
            <c:dLbl>
              <c:idx val="1"/>
              <c:layout>
                <c:manualLayout>
                  <c:x val="-6.707533438718255E-2"/>
                  <c:y val="-0.16824483346643518"/>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D4-604D-8C25-712A69E939E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Sheet0!$W$44:$W$45</c:f>
              <c:strCache>
                <c:ptCount val="2"/>
                <c:pt idx="0">
                  <c:v>yes</c:v>
                </c:pt>
                <c:pt idx="1">
                  <c:v>no</c:v>
                </c:pt>
              </c:strCache>
            </c:strRef>
          </c:cat>
          <c:val>
            <c:numRef>
              <c:f>Sheet0!$X$44:$X$45</c:f>
              <c:numCache>
                <c:formatCode>0%</c:formatCode>
                <c:ptCount val="2"/>
                <c:pt idx="0">
                  <c:v>0.45454545454545453</c:v>
                </c:pt>
                <c:pt idx="1">
                  <c:v>0.54545454545454541</c:v>
                </c:pt>
              </c:numCache>
            </c:numRef>
          </c:val>
          <c:extLst>
            <c:ext xmlns:c16="http://schemas.microsoft.com/office/drawing/2014/chart" uri="{C3380CC4-5D6E-409C-BE32-E72D297353CC}">
              <c16:uniqueId val="{00000004-47D4-604D-8C25-712A69E939E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N=11</a:t>
            </a:r>
            <a:r>
              <a:rPr lang="en-US" sz="1800" baseline="0" dirty="0"/>
              <a:t> responses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3F2-FC44-AB33-EB4DE3AB1F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3F2-FC44-AB33-EB4DE3AB1FAC}"/>
              </c:ext>
            </c:extLst>
          </c:dPt>
          <c:dLbls>
            <c:dLbl>
              <c:idx val="0"/>
              <c:layout>
                <c:manualLayout>
                  <c:x val="2.2560077308233423E-2"/>
                  <c:y val="-0.1566756495945346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13471128608924"/>
                      <c:h val="0.24458333333333335"/>
                    </c:manualLayout>
                  </c15:layout>
                </c:ext>
                <c:ext xmlns:c16="http://schemas.microsoft.com/office/drawing/2014/chart" uri="{C3380CC4-5D6E-409C-BE32-E72D297353CC}">
                  <c16:uniqueId val="{00000001-03F2-FC44-AB33-EB4DE3AB1FAC}"/>
                </c:ext>
              </c:extLst>
            </c:dLbl>
            <c:dLbl>
              <c:idx val="1"/>
              <c:layout>
                <c:manualLayout>
                  <c:x val="-6.016020615528913E-2"/>
                  <c:y val="-0.2193459642620201"/>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330417760279965"/>
                      <c:h val="0.19356481481481483"/>
                    </c:manualLayout>
                  </c15:layout>
                </c:ext>
                <c:ext xmlns:c16="http://schemas.microsoft.com/office/drawing/2014/chart" uri="{C3380CC4-5D6E-409C-BE32-E72D297353CC}">
                  <c16:uniqueId val="{00000003-03F2-FC44-AB33-EB4DE3AB1FA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Sheet0!$Z$44:$Z$45</c:f>
              <c:strCache>
                <c:ptCount val="2"/>
                <c:pt idx="0">
                  <c:v>yes</c:v>
                </c:pt>
                <c:pt idx="1">
                  <c:v>no</c:v>
                </c:pt>
              </c:strCache>
            </c:strRef>
          </c:cat>
          <c:val>
            <c:numRef>
              <c:f>Sheet0!$AA$44:$AA$45</c:f>
              <c:numCache>
                <c:formatCode>0%</c:formatCode>
                <c:ptCount val="2"/>
                <c:pt idx="0">
                  <c:v>0.45454545454545453</c:v>
                </c:pt>
                <c:pt idx="1">
                  <c:v>0.54545454545454541</c:v>
                </c:pt>
              </c:numCache>
            </c:numRef>
          </c:val>
          <c:extLst>
            <c:ext xmlns:c16="http://schemas.microsoft.com/office/drawing/2014/chart" uri="{C3380CC4-5D6E-409C-BE32-E72D297353CC}">
              <c16:uniqueId val="{00000004-03F2-FC44-AB33-EB4DE3AB1FA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N=11 responses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52E-4F46-899B-9896609DAEE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52E-4F46-899B-9896609DAEEC}"/>
              </c:ext>
            </c:extLst>
          </c:dPt>
          <c:dLbls>
            <c:dLbl>
              <c:idx val="0"/>
              <c:layout>
                <c:manualLayout>
                  <c:x val="5.2179489317446884E-3"/>
                  <c:y val="4.727033253061165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13471128608924"/>
                      <c:h val="0.24458333333333335"/>
                    </c:manualLayout>
                  </c15:layout>
                </c:ext>
                <c:ext xmlns:c16="http://schemas.microsoft.com/office/drawing/2014/chart" uri="{C3380CC4-5D6E-409C-BE32-E72D297353CC}">
                  <c16:uniqueId val="{00000001-B52E-4F46-899B-9896609DAEEC}"/>
                </c:ext>
              </c:extLst>
            </c:dLbl>
            <c:dLbl>
              <c:idx val="1"/>
              <c:layout>
                <c:manualLayout>
                  <c:x val="-0.20454120283129709"/>
                  <c:y val="-0.6168830269445312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2E-4F46-899B-9896609DAEE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Sheet0!$Z$44:$Z$45</c:f>
              <c:strCache>
                <c:ptCount val="2"/>
                <c:pt idx="0">
                  <c:v>yes</c:v>
                </c:pt>
                <c:pt idx="1">
                  <c:v>no</c:v>
                </c:pt>
              </c:strCache>
            </c:strRef>
          </c:cat>
          <c:val>
            <c:numRef>
              <c:f>Sheet0!$AC$44:$AC$45</c:f>
              <c:numCache>
                <c:formatCode>0%</c:formatCode>
                <c:ptCount val="2"/>
                <c:pt idx="0">
                  <c:v>9.0909090909090912E-2</c:v>
                </c:pt>
                <c:pt idx="1">
                  <c:v>0.90909090909090906</c:v>
                </c:pt>
              </c:numCache>
            </c:numRef>
          </c:val>
          <c:extLst>
            <c:ext xmlns:c16="http://schemas.microsoft.com/office/drawing/2014/chart" uri="{C3380CC4-5D6E-409C-BE32-E72D297353CC}">
              <c16:uniqueId val="{00000004-B52E-4F46-899B-9896609DAEE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N=11 responses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224-0749-89B3-31AA8366BB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224-0749-89B3-31AA8366BB78}"/>
              </c:ext>
            </c:extLst>
          </c:dPt>
          <c:dLbls>
            <c:dLbl>
              <c:idx val="0"/>
              <c:layout>
                <c:manualLayout>
                  <c:x val="0.15277777777777779"/>
                  <c:y val="7.407407407407407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13471128608924"/>
                      <c:h val="0.24458333333333335"/>
                    </c:manualLayout>
                  </c15:layout>
                </c:ext>
                <c:ext xmlns:c16="http://schemas.microsoft.com/office/drawing/2014/chart" uri="{C3380CC4-5D6E-409C-BE32-E72D297353CC}">
                  <c16:uniqueId val="{00000001-B224-0749-89B3-31AA8366BB78}"/>
                </c:ext>
              </c:extLst>
            </c:dLbl>
            <c:dLbl>
              <c:idx val="1"/>
              <c:layout>
                <c:manualLayout>
                  <c:x val="-7.7777777777777765E-2"/>
                  <c:y val="-0.65972222222222221"/>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8304177602799652"/>
                      <c:h val="0.25374999999999998"/>
                    </c:manualLayout>
                  </c15:layout>
                </c:ext>
                <c:ext xmlns:c16="http://schemas.microsoft.com/office/drawing/2014/chart" uri="{C3380CC4-5D6E-409C-BE32-E72D297353CC}">
                  <c16:uniqueId val="{00000003-B224-0749-89B3-31AA8366BB7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Sheet0!$Z$44:$Z$45</c:f>
              <c:strCache>
                <c:ptCount val="2"/>
                <c:pt idx="0">
                  <c:v>yes</c:v>
                </c:pt>
                <c:pt idx="1">
                  <c:v>no</c:v>
                </c:pt>
              </c:strCache>
            </c:strRef>
          </c:cat>
          <c:val>
            <c:numRef>
              <c:f>Sheet0!$AD$49:$AD$50</c:f>
              <c:numCache>
                <c:formatCode>0%</c:formatCode>
                <c:ptCount val="2"/>
                <c:pt idx="0">
                  <c:v>9.0909090909090912E-2</c:v>
                </c:pt>
                <c:pt idx="1">
                  <c:v>0.90909090909090906</c:v>
                </c:pt>
              </c:numCache>
            </c:numRef>
          </c:val>
          <c:extLst>
            <c:ext xmlns:c16="http://schemas.microsoft.com/office/drawing/2014/chart" uri="{C3380CC4-5D6E-409C-BE32-E72D297353CC}">
              <c16:uniqueId val="{00000004-B224-0749-89B3-31AA8366BB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B410-0378-1358-517F-206371C799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610DFB-049B-975F-4779-3D7A8A6255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5CB37B-C132-9D34-DDD2-458D7309F634}"/>
              </a:ext>
            </a:extLst>
          </p:cNvPr>
          <p:cNvSpPr>
            <a:spLocks noGrp="1"/>
          </p:cNvSpPr>
          <p:nvPr>
            <p:ph type="dt" sz="half" idx="10"/>
          </p:nvPr>
        </p:nvSpPr>
        <p:spPr/>
        <p:txBody>
          <a:bodyPr/>
          <a:lstStyle/>
          <a:p>
            <a:fld id="{27F7B49F-92D7-0849-B1D9-B4B9A45B0F2C}" type="datetimeFigureOut">
              <a:rPr lang="en-US" smtClean="0"/>
              <a:t>4/10/24</a:t>
            </a:fld>
            <a:endParaRPr lang="en-US"/>
          </a:p>
        </p:txBody>
      </p:sp>
      <p:sp>
        <p:nvSpPr>
          <p:cNvPr id="5" name="Footer Placeholder 4">
            <a:extLst>
              <a:ext uri="{FF2B5EF4-FFF2-40B4-BE49-F238E27FC236}">
                <a16:creationId xmlns:a16="http://schemas.microsoft.com/office/drawing/2014/main" id="{446BAF51-9C70-0676-5DCA-5C72CFA09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C0990-B55E-3710-50E0-DA1E41B650FF}"/>
              </a:ext>
            </a:extLst>
          </p:cNvPr>
          <p:cNvSpPr>
            <a:spLocks noGrp="1"/>
          </p:cNvSpPr>
          <p:nvPr>
            <p:ph type="sldNum" sz="quarter" idx="12"/>
          </p:nvPr>
        </p:nvSpPr>
        <p:spPr/>
        <p:txBody>
          <a:bodyPr/>
          <a:lstStyle/>
          <a:p>
            <a:fld id="{9030DF2F-49D2-D94C-94CC-63A739C41255}" type="slidenum">
              <a:rPr lang="en-US" smtClean="0"/>
              <a:t>‹#›</a:t>
            </a:fld>
            <a:endParaRPr lang="en-US"/>
          </a:p>
        </p:txBody>
      </p:sp>
    </p:spTree>
    <p:extLst>
      <p:ext uri="{BB962C8B-B14F-4D97-AF65-F5344CB8AC3E}">
        <p14:creationId xmlns:p14="http://schemas.microsoft.com/office/powerpoint/2010/main" val="420570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88F9-7427-921E-7491-5D78176701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B013E2-0056-2A5A-74EA-A7A84D2046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8E85D-A5BD-0902-6EA3-A9A8F681BE1D}"/>
              </a:ext>
            </a:extLst>
          </p:cNvPr>
          <p:cNvSpPr>
            <a:spLocks noGrp="1"/>
          </p:cNvSpPr>
          <p:nvPr>
            <p:ph type="dt" sz="half" idx="10"/>
          </p:nvPr>
        </p:nvSpPr>
        <p:spPr/>
        <p:txBody>
          <a:bodyPr/>
          <a:lstStyle/>
          <a:p>
            <a:fld id="{27F7B49F-92D7-0849-B1D9-B4B9A45B0F2C}" type="datetimeFigureOut">
              <a:rPr lang="en-US" smtClean="0"/>
              <a:t>4/10/24</a:t>
            </a:fld>
            <a:endParaRPr lang="en-US"/>
          </a:p>
        </p:txBody>
      </p:sp>
      <p:sp>
        <p:nvSpPr>
          <p:cNvPr id="5" name="Footer Placeholder 4">
            <a:extLst>
              <a:ext uri="{FF2B5EF4-FFF2-40B4-BE49-F238E27FC236}">
                <a16:creationId xmlns:a16="http://schemas.microsoft.com/office/drawing/2014/main" id="{206905A4-2FEE-761D-E56A-7353DE7AC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C1248-8B24-419F-5287-50599CACB493}"/>
              </a:ext>
            </a:extLst>
          </p:cNvPr>
          <p:cNvSpPr>
            <a:spLocks noGrp="1"/>
          </p:cNvSpPr>
          <p:nvPr>
            <p:ph type="sldNum" sz="quarter" idx="12"/>
          </p:nvPr>
        </p:nvSpPr>
        <p:spPr/>
        <p:txBody>
          <a:bodyPr/>
          <a:lstStyle/>
          <a:p>
            <a:fld id="{9030DF2F-49D2-D94C-94CC-63A739C41255}" type="slidenum">
              <a:rPr lang="en-US" smtClean="0"/>
              <a:t>‹#›</a:t>
            </a:fld>
            <a:endParaRPr lang="en-US"/>
          </a:p>
        </p:txBody>
      </p:sp>
    </p:spTree>
    <p:extLst>
      <p:ext uri="{BB962C8B-B14F-4D97-AF65-F5344CB8AC3E}">
        <p14:creationId xmlns:p14="http://schemas.microsoft.com/office/powerpoint/2010/main" val="313823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E874A3-BA8E-3BDA-397A-FBF4C6997A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3EC9DA-27C7-7F0F-ECA9-A28EF6312F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F74DA-50EB-3D22-EA55-54F295587B96}"/>
              </a:ext>
            </a:extLst>
          </p:cNvPr>
          <p:cNvSpPr>
            <a:spLocks noGrp="1"/>
          </p:cNvSpPr>
          <p:nvPr>
            <p:ph type="dt" sz="half" idx="10"/>
          </p:nvPr>
        </p:nvSpPr>
        <p:spPr/>
        <p:txBody>
          <a:bodyPr/>
          <a:lstStyle/>
          <a:p>
            <a:fld id="{27F7B49F-92D7-0849-B1D9-B4B9A45B0F2C}" type="datetimeFigureOut">
              <a:rPr lang="en-US" smtClean="0"/>
              <a:t>4/10/24</a:t>
            </a:fld>
            <a:endParaRPr lang="en-US"/>
          </a:p>
        </p:txBody>
      </p:sp>
      <p:sp>
        <p:nvSpPr>
          <p:cNvPr id="5" name="Footer Placeholder 4">
            <a:extLst>
              <a:ext uri="{FF2B5EF4-FFF2-40B4-BE49-F238E27FC236}">
                <a16:creationId xmlns:a16="http://schemas.microsoft.com/office/drawing/2014/main" id="{6D234D09-75F2-E49C-EF1F-14E84A4B2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0E5CA-FF4B-C7AB-4334-3B79040F5CBC}"/>
              </a:ext>
            </a:extLst>
          </p:cNvPr>
          <p:cNvSpPr>
            <a:spLocks noGrp="1"/>
          </p:cNvSpPr>
          <p:nvPr>
            <p:ph type="sldNum" sz="quarter" idx="12"/>
          </p:nvPr>
        </p:nvSpPr>
        <p:spPr/>
        <p:txBody>
          <a:bodyPr/>
          <a:lstStyle/>
          <a:p>
            <a:fld id="{9030DF2F-49D2-D94C-94CC-63A739C41255}" type="slidenum">
              <a:rPr lang="en-US" smtClean="0"/>
              <a:t>‹#›</a:t>
            </a:fld>
            <a:endParaRPr lang="en-US"/>
          </a:p>
        </p:txBody>
      </p:sp>
    </p:spTree>
    <p:extLst>
      <p:ext uri="{BB962C8B-B14F-4D97-AF65-F5344CB8AC3E}">
        <p14:creationId xmlns:p14="http://schemas.microsoft.com/office/powerpoint/2010/main" val="361516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F2E2-671C-1A41-77DC-08437A5F6C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F9E4DE-84BC-9527-52B8-DDBE930872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0AD22-3611-DA1D-7121-8DB6691A33B8}"/>
              </a:ext>
            </a:extLst>
          </p:cNvPr>
          <p:cNvSpPr>
            <a:spLocks noGrp="1"/>
          </p:cNvSpPr>
          <p:nvPr>
            <p:ph type="dt" sz="half" idx="10"/>
          </p:nvPr>
        </p:nvSpPr>
        <p:spPr/>
        <p:txBody>
          <a:bodyPr/>
          <a:lstStyle/>
          <a:p>
            <a:fld id="{27F7B49F-92D7-0849-B1D9-B4B9A45B0F2C}" type="datetimeFigureOut">
              <a:rPr lang="en-US" smtClean="0"/>
              <a:t>4/10/24</a:t>
            </a:fld>
            <a:endParaRPr lang="en-US"/>
          </a:p>
        </p:txBody>
      </p:sp>
      <p:sp>
        <p:nvSpPr>
          <p:cNvPr id="5" name="Footer Placeholder 4">
            <a:extLst>
              <a:ext uri="{FF2B5EF4-FFF2-40B4-BE49-F238E27FC236}">
                <a16:creationId xmlns:a16="http://schemas.microsoft.com/office/drawing/2014/main" id="{8C49090B-C90A-B1E4-65BF-3001E0C3B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F8764-E240-A683-51BE-01B26994AF1F}"/>
              </a:ext>
            </a:extLst>
          </p:cNvPr>
          <p:cNvSpPr>
            <a:spLocks noGrp="1"/>
          </p:cNvSpPr>
          <p:nvPr>
            <p:ph type="sldNum" sz="quarter" idx="12"/>
          </p:nvPr>
        </p:nvSpPr>
        <p:spPr/>
        <p:txBody>
          <a:bodyPr/>
          <a:lstStyle/>
          <a:p>
            <a:fld id="{9030DF2F-49D2-D94C-94CC-63A739C41255}" type="slidenum">
              <a:rPr lang="en-US" smtClean="0"/>
              <a:t>‹#›</a:t>
            </a:fld>
            <a:endParaRPr lang="en-US"/>
          </a:p>
        </p:txBody>
      </p:sp>
    </p:spTree>
    <p:extLst>
      <p:ext uri="{BB962C8B-B14F-4D97-AF65-F5344CB8AC3E}">
        <p14:creationId xmlns:p14="http://schemas.microsoft.com/office/powerpoint/2010/main" val="273537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953D-5F56-E76A-0EC6-48A404AA0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40A963-AE17-82FC-D460-8F180D84B3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96A828-1A60-A5AC-B7BF-48E8297E6C1C}"/>
              </a:ext>
            </a:extLst>
          </p:cNvPr>
          <p:cNvSpPr>
            <a:spLocks noGrp="1"/>
          </p:cNvSpPr>
          <p:nvPr>
            <p:ph type="dt" sz="half" idx="10"/>
          </p:nvPr>
        </p:nvSpPr>
        <p:spPr/>
        <p:txBody>
          <a:bodyPr/>
          <a:lstStyle/>
          <a:p>
            <a:fld id="{27F7B49F-92D7-0849-B1D9-B4B9A45B0F2C}" type="datetimeFigureOut">
              <a:rPr lang="en-US" smtClean="0"/>
              <a:t>4/10/24</a:t>
            </a:fld>
            <a:endParaRPr lang="en-US"/>
          </a:p>
        </p:txBody>
      </p:sp>
      <p:sp>
        <p:nvSpPr>
          <p:cNvPr id="5" name="Footer Placeholder 4">
            <a:extLst>
              <a:ext uri="{FF2B5EF4-FFF2-40B4-BE49-F238E27FC236}">
                <a16:creationId xmlns:a16="http://schemas.microsoft.com/office/drawing/2014/main" id="{AF35CB35-C339-96BE-959B-F9CCFC0FD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E49C2-D3A6-7D99-7FA8-080493A076D0}"/>
              </a:ext>
            </a:extLst>
          </p:cNvPr>
          <p:cNvSpPr>
            <a:spLocks noGrp="1"/>
          </p:cNvSpPr>
          <p:nvPr>
            <p:ph type="sldNum" sz="quarter" idx="12"/>
          </p:nvPr>
        </p:nvSpPr>
        <p:spPr/>
        <p:txBody>
          <a:bodyPr/>
          <a:lstStyle/>
          <a:p>
            <a:fld id="{9030DF2F-49D2-D94C-94CC-63A739C41255}" type="slidenum">
              <a:rPr lang="en-US" smtClean="0"/>
              <a:t>‹#›</a:t>
            </a:fld>
            <a:endParaRPr lang="en-US"/>
          </a:p>
        </p:txBody>
      </p:sp>
    </p:spTree>
    <p:extLst>
      <p:ext uri="{BB962C8B-B14F-4D97-AF65-F5344CB8AC3E}">
        <p14:creationId xmlns:p14="http://schemas.microsoft.com/office/powerpoint/2010/main" val="376198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45F0-D5B9-B942-A325-07FE13AF79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2F3BF1-E24F-557C-6AAE-0DD546BAFE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E6F060-E4A6-03B5-7028-EABFFD6A9D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F65EA6-A99C-D8B7-D1EA-E5CB5E9730D0}"/>
              </a:ext>
            </a:extLst>
          </p:cNvPr>
          <p:cNvSpPr>
            <a:spLocks noGrp="1"/>
          </p:cNvSpPr>
          <p:nvPr>
            <p:ph type="dt" sz="half" idx="10"/>
          </p:nvPr>
        </p:nvSpPr>
        <p:spPr/>
        <p:txBody>
          <a:bodyPr/>
          <a:lstStyle/>
          <a:p>
            <a:fld id="{27F7B49F-92D7-0849-B1D9-B4B9A45B0F2C}" type="datetimeFigureOut">
              <a:rPr lang="en-US" smtClean="0"/>
              <a:t>4/10/24</a:t>
            </a:fld>
            <a:endParaRPr lang="en-US"/>
          </a:p>
        </p:txBody>
      </p:sp>
      <p:sp>
        <p:nvSpPr>
          <p:cNvPr id="6" name="Footer Placeholder 5">
            <a:extLst>
              <a:ext uri="{FF2B5EF4-FFF2-40B4-BE49-F238E27FC236}">
                <a16:creationId xmlns:a16="http://schemas.microsoft.com/office/drawing/2014/main" id="{2F7DBC0A-D395-E9EF-4FDD-0AABFBAC3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C463D4-858C-C41A-B30F-A1596A11490D}"/>
              </a:ext>
            </a:extLst>
          </p:cNvPr>
          <p:cNvSpPr>
            <a:spLocks noGrp="1"/>
          </p:cNvSpPr>
          <p:nvPr>
            <p:ph type="sldNum" sz="quarter" idx="12"/>
          </p:nvPr>
        </p:nvSpPr>
        <p:spPr/>
        <p:txBody>
          <a:bodyPr/>
          <a:lstStyle/>
          <a:p>
            <a:fld id="{9030DF2F-49D2-D94C-94CC-63A739C41255}" type="slidenum">
              <a:rPr lang="en-US" smtClean="0"/>
              <a:t>‹#›</a:t>
            </a:fld>
            <a:endParaRPr lang="en-US"/>
          </a:p>
        </p:txBody>
      </p:sp>
    </p:spTree>
    <p:extLst>
      <p:ext uri="{BB962C8B-B14F-4D97-AF65-F5344CB8AC3E}">
        <p14:creationId xmlns:p14="http://schemas.microsoft.com/office/powerpoint/2010/main" val="310924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5140-EB16-3C7F-B3EF-50D84124DC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49BE3B-1F61-6B75-C162-AE7F506BF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E13345-5DD3-BFB7-D4B6-BBB20421E8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17D5EB-F063-75CE-3CCC-8BD6749682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828FA5-D776-3B0D-D3CA-7B7DD71E7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55FD6E-B3CE-05BA-13D9-7C0CA773B580}"/>
              </a:ext>
            </a:extLst>
          </p:cNvPr>
          <p:cNvSpPr>
            <a:spLocks noGrp="1"/>
          </p:cNvSpPr>
          <p:nvPr>
            <p:ph type="dt" sz="half" idx="10"/>
          </p:nvPr>
        </p:nvSpPr>
        <p:spPr/>
        <p:txBody>
          <a:bodyPr/>
          <a:lstStyle/>
          <a:p>
            <a:fld id="{27F7B49F-92D7-0849-B1D9-B4B9A45B0F2C}" type="datetimeFigureOut">
              <a:rPr lang="en-US" smtClean="0"/>
              <a:t>4/10/24</a:t>
            </a:fld>
            <a:endParaRPr lang="en-US"/>
          </a:p>
        </p:txBody>
      </p:sp>
      <p:sp>
        <p:nvSpPr>
          <p:cNvPr id="8" name="Footer Placeholder 7">
            <a:extLst>
              <a:ext uri="{FF2B5EF4-FFF2-40B4-BE49-F238E27FC236}">
                <a16:creationId xmlns:a16="http://schemas.microsoft.com/office/drawing/2014/main" id="{6CF6728C-B900-FA8F-41EF-F4D6D82308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948985-BD7B-8595-0FB8-95CFA098919A}"/>
              </a:ext>
            </a:extLst>
          </p:cNvPr>
          <p:cNvSpPr>
            <a:spLocks noGrp="1"/>
          </p:cNvSpPr>
          <p:nvPr>
            <p:ph type="sldNum" sz="quarter" idx="12"/>
          </p:nvPr>
        </p:nvSpPr>
        <p:spPr/>
        <p:txBody>
          <a:bodyPr/>
          <a:lstStyle/>
          <a:p>
            <a:fld id="{9030DF2F-49D2-D94C-94CC-63A739C41255}" type="slidenum">
              <a:rPr lang="en-US" smtClean="0"/>
              <a:t>‹#›</a:t>
            </a:fld>
            <a:endParaRPr lang="en-US"/>
          </a:p>
        </p:txBody>
      </p:sp>
    </p:spTree>
    <p:extLst>
      <p:ext uri="{BB962C8B-B14F-4D97-AF65-F5344CB8AC3E}">
        <p14:creationId xmlns:p14="http://schemas.microsoft.com/office/powerpoint/2010/main" val="203013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762E-4F5E-E5A6-04A8-6A7DC4C99D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9BF457-1202-3CD5-6A97-6E4FF334831A}"/>
              </a:ext>
            </a:extLst>
          </p:cNvPr>
          <p:cNvSpPr>
            <a:spLocks noGrp="1"/>
          </p:cNvSpPr>
          <p:nvPr>
            <p:ph type="dt" sz="half" idx="10"/>
          </p:nvPr>
        </p:nvSpPr>
        <p:spPr/>
        <p:txBody>
          <a:bodyPr/>
          <a:lstStyle/>
          <a:p>
            <a:fld id="{27F7B49F-92D7-0849-B1D9-B4B9A45B0F2C}" type="datetimeFigureOut">
              <a:rPr lang="en-US" smtClean="0"/>
              <a:t>4/10/24</a:t>
            </a:fld>
            <a:endParaRPr lang="en-US"/>
          </a:p>
        </p:txBody>
      </p:sp>
      <p:sp>
        <p:nvSpPr>
          <p:cNvPr id="4" name="Footer Placeholder 3">
            <a:extLst>
              <a:ext uri="{FF2B5EF4-FFF2-40B4-BE49-F238E27FC236}">
                <a16:creationId xmlns:a16="http://schemas.microsoft.com/office/drawing/2014/main" id="{10FA7230-7702-A2B5-3665-4C9F4EE9D5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CE79D7-5822-74DE-1998-F9B87B24C61D}"/>
              </a:ext>
            </a:extLst>
          </p:cNvPr>
          <p:cNvSpPr>
            <a:spLocks noGrp="1"/>
          </p:cNvSpPr>
          <p:nvPr>
            <p:ph type="sldNum" sz="quarter" idx="12"/>
          </p:nvPr>
        </p:nvSpPr>
        <p:spPr/>
        <p:txBody>
          <a:bodyPr/>
          <a:lstStyle/>
          <a:p>
            <a:fld id="{9030DF2F-49D2-D94C-94CC-63A739C41255}" type="slidenum">
              <a:rPr lang="en-US" smtClean="0"/>
              <a:t>‹#›</a:t>
            </a:fld>
            <a:endParaRPr lang="en-US"/>
          </a:p>
        </p:txBody>
      </p:sp>
    </p:spTree>
    <p:extLst>
      <p:ext uri="{BB962C8B-B14F-4D97-AF65-F5344CB8AC3E}">
        <p14:creationId xmlns:p14="http://schemas.microsoft.com/office/powerpoint/2010/main" val="144963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0D2B16-10A3-FD44-4973-5FEC332FEEC8}"/>
              </a:ext>
            </a:extLst>
          </p:cNvPr>
          <p:cNvSpPr>
            <a:spLocks noGrp="1"/>
          </p:cNvSpPr>
          <p:nvPr>
            <p:ph type="dt" sz="half" idx="10"/>
          </p:nvPr>
        </p:nvSpPr>
        <p:spPr/>
        <p:txBody>
          <a:bodyPr/>
          <a:lstStyle/>
          <a:p>
            <a:fld id="{27F7B49F-92D7-0849-B1D9-B4B9A45B0F2C}" type="datetimeFigureOut">
              <a:rPr lang="en-US" smtClean="0"/>
              <a:t>4/10/24</a:t>
            </a:fld>
            <a:endParaRPr lang="en-US"/>
          </a:p>
        </p:txBody>
      </p:sp>
      <p:sp>
        <p:nvSpPr>
          <p:cNvPr id="3" name="Footer Placeholder 2">
            <a:extLst>
              <a:ext uri="{FF2B5EF4-FFF2-40B4-BE49-F238E27FC236}">
                <a16:creationId xmlns:a16="http://schemas.microsoft.com/office/drawing/2014/main" id="{F14E8736-25AC-3D94-3E73-3E2DC559FE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51A0C6-A4A4-381E-F0ED-7E44967EB4E7}"/>
              </a:ext>
            </a:extLst>
          </p:cNvPr>
          <p:cNvSpPr>
            <a:spLocks noGrp="1"/>
          </p:cNvSpPr>
          <p:nvPr>
            <p:ph type="sldNum" sz="quarter" idx="12"/>
          </p:nvPr>
        </p:nvSpPr>
        <p:spPr/>
        <p:txBody>
          <a:bodyPr/>
          <a:lstStyle/>
          <a:p>
            <a:fld id="{9030DF2F-49D2-D94C-94CC-63A739C41255}" type="slidenum">
              <a:rPr lang="en-US" smtClean="0"/>
              <a:t>‹#›</a:t>
            </a:fld>
            <a:endParaRPr lang="en-US"/>
          </a:p>
        </p:txBody>
      </p:sp>
    </p:spTree>
    <p:extLst>
      <p:ext uri="{BB962C8B-B14F-4D97-AF65-F5344CB8AC3E}">
        <p14:creationId xmlns:p14="http://schemas.microsoft.com/office/powerpoint/2010/main" val="3814036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0D1F2-0218-2436-ADE9-465752BD43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E969B-83FC-56BC-2DC7-D425BECE7C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662B22-EC77-8050-D533-5C010F274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FFFBD9-8616-4308-9D33-7753BDB979E5}"/>
              </a:ext>
            </a:extLst>
          </p:cNvPr>
          <p:cNvSpPr>
            <a:spLocks noGrp="1"/>
          </p:cNvSpPr>
          <p:nvPr>
            <p:ph type="dt" sz="half" idx="10"/>
          </p:nvPr>
        </p:nvSpPr>
        <p:spPr/>
        <p:txBody>
          <a:bodyPr/>
          <a:lstStyle/>
          <a:p>
            <a:fld id="{27F7B49F-92D7-0849-B1D9-B4B9A45B0F2C}" type="datetimeFigureOut">
              <a:rPr lang="en-US" smtClean="0"/>
              <a:t>4/10/24</a:t>
            </a:fld>
            <a:endParaRPr lang="en-US"/>
          </a:p>
        </p:txBody>
      </p:sp>
      <p:sp>
        <p:nvSpPr>
          <p:cNvPr id="6" name="Footer Placeholder 5">
            <a:extLst>
              <a:ext uri="{FF2B5EF4-FFF2-40B4-BE49-F238E27FC236}">
                <a16:creationId xmlns:a16="http://schemas.microsoft.com/office/drawing/2014/main" id="{3FEEF3B4-3D70-5CC8-999A-7FC9BB6E5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D8A87-65FF-68DC-781B-B1F968122A5D}"/>
              </a:ext>
            </a:extLst>
          </p:cNvPr>
          <p:cNvSpPr>
            <a:spLocks noGrp="1"/>
          </p:cNvSpPr>
          <p:nvPr>
            <p:ph type="sldNum" sz="quarter" idx="12"/>
          </p:nvPr>
        </p:nvSpPr>
        <p:spPr/>
        <p:txBody>
          <a:bodyPr/>
          <a:lstStyle/>
          <a:p>
            <a:fld id="{9030DF2F-49D2-D94C-94CC-63A739C41255}" type="slidenum">
              <a:rPr lang="en-US" smtClean="0"/>
              <a:t>‹#›</a:t>
            </a:fld>
            <a:endParaRPr lang="en-US"/>
          </a:p>
        </p:txBody>
      </p:sp>
    </p:spTree>
    <p:extLst>
      <p:ext uri="{BB962C8B-B14F-4D97-AF65-F5344CB8AC3E}">
        <p14:creationId xmlns:p14="http://schemas.microsoft.com/office/powerpoint/2010/main" val="18796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97D0-AF97-FBF5-076F-D3D55CCCD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8851A-EE03-CD6C-F8C0-C1F04CE272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2B4AF3-98F7-2B43-80AD-E67981E38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B0A392-5FEF-D809-506D-5FD22543981E}"/>
              </a:ext>
            </a:extLst>
          </p:cNvPr>
          <p:cNvSpPr>
            <a:spLocks noGrp="1"/>
          </p:cNvSpPr>
          <p:nvPr>
            <p:ph type="dt" sz="half" idx="10"/>
          </p:nvPr>
        </p:nvSpPr>
        <p:spPr/>
        <p:txBody>
          <a:bodyPr/>
          <a:lstStyle/>
          <a:p>
            <a:fld id="{27F7B49F-92D7-0849-B1D9-B4B9A45B0F2C}" type="datetimeFigureOut">
              <a:rPr lang="en-US" smtClean="0"/>
              <a:t>4/10/24</a:t>
            </a:fld>
            <a:endParaRPr lang="en-US"/>
          </a:p>
        </p:txBody>
      </p:sp>
      <p:sp>
        <p:nvSpPr>
          <p:cNvPr id="6" name="Footer Placeholder 5">
            <a:extLst>
              <a:ext uri="{FF2B5EF4-FFF2-40B4-BE49-F238E27FC236}">
                <a16:creationId xmlns:a16="http://schemas.microsoft.com/office/drawing/2014/main" id="{9187AAD2-5EF5-36A1-1B20-9C87030870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AC548E-68E1-0A06-D83F-E221A9CD2E1A}"/>
              </a:ext>
            </a:extLst>
          </p:cNvPr>
          <p:cNvSpPr>
            <a:spLocks noGrp="1"/>
          </p:cNvSpPr>
          <p:nvPr>
            <p:ph type="sldNum" sz="quarter" idx="12"/>
          </p:nvPr>
        </p:nvSpPr>
        <p:spPr/>
        <p:txBody>
          <a:bodyPr/>
          <a:lstStyle/>
          <a:p>
            <a:fld id="{9030DF2F-49D2-D94C-94CC-63A739C41255}" type="slidenum">
              <a:rPr lang="en-US" smtClean="0"/>
              <a:t>‹#›</a:t>
            </a:fld>
            <a:endParaRPr lang="en-US"/>
          </a:p>
        </p:txBody>
      </p:sp>
    </p:spTree>
    <p:extLst>
      <p:ext uri="{BB962C8B-B14F-4D97-AF65-F5344CB8AC3E}">
        <p14:creationId xmlns:p14="http://schemas.microsoft.com/office/powerpoint/2010/main" val="227970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7D7132-52D9-6505-5EBA-9569643EC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A35188-FD2A-1119-A2BE-6C32C10520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B2162-BE8F-279E-95DE-4DE8A78E4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F7B49F-92D7-0849-B1D9-B4B9A45B0F2C}" type="datetimeFigureOut">
              <a:rPr lang="en-US" smtClean="0"/>
              <a:t>4/10/24</a:t>
            </a:fld>
            <a:endParaRPr lang="en-US"/>
          </a:p>
        </p:txBody>
      </p:sp>
      <p:sp>
        <p:nvSpPr>
          <p:cNvPr id="5" name="Footer Placeholder 4">
            <a:extLst>
              <a:ext uri="{FF2B5EF4-FFF2-40B4-BE49-F238E27FC236}">
                <a16:creationId xmlns:a16="http://schemas.microsoft.com/office/drawing/2014/main" id="{8356DFA1-0E3F-4B75-3F19-4C4DBE2CB3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C86D46B-096A-716A-35B9-84CD43ECF9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30DF2F-49D2-D94C-94CC-63A739C41255}" type="slidenum">
              <a:rPr lang="en-US" smtClean="0"/>
              <a:t>‹#›</a:t>
            </a:fld>
            <a:endParaRPr lang="en-US"/>
          </a:p>
        </p:txBody>
      </p:sp>
    </p:spTree>
    <p:extLst>
      <p:ext uri="{BB962C8B-B14F-4D97-AF65-F5344CB8AC3E}">
        <p14:creationId xmlns:p14="http://schemas.microsoft.com/office/powerpoint/2010/main" val="3197707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C02B-CC54-DC5E-C357-D374FE4CE62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7AF0C6A-C408-8458-552B-6E50E2015C17}"/>
              </a:ext>
            </a:extLst>
          </p:cNvPr>
          <p:cNvSpPr>
            <a:spLocks noGrp="1"/>
          </p:cNvSpPr>
          <p:nvPr>
            <p:ph type="subTitle" idx="1"/>
          </p:nvPr>
        </p:nvSpPr>
        <p:spPr/>
        <p:txBody>
          <a:bodyPr/>
          <a:lstStyle/>
          <a:p>
            <a:endParaRPr lang="en-US"/>
          </a:p>
        </p:txBody>
      </p:sp>
      <p:pic>
        <p:nvPicPr>
          <p:cNvPr id="5" name="Picture 4" descr="A aerial view of a field&#10;&#10;Description automatically generated">
            <a:extLst>
              <a:ext uri="{FF2B5EF4-FFF2-40B4-BE49-F238E27FC236}">
                <a16:creationId xmlns:a16="http://schemas.microsoft.com/office/drawing/2014/main" id="{30BDA094-DC67-CADC-579F-663FEAAA8852}"/>
              </a:ext>
            </a:extLst>
          </p:cNvPr>
          <p:cNvPicPr>
            <a:picLocks noChangeAspect="1"/>
          </p:cNvPicPr>
          <p:nvPr/>
        </p:nvPicPr>
        <p:blipFill>
          <a:blip r:embed="rId2"/>
          <a:stretch>
            <a:fillRect/>
          </a:stretch>
        </p:blipFill>
        <p:spPr>
          <a:xfrm>
            <a:off x="571669" y="152388"/>
            <a:ext cx="11266104" cy="6553223"/>
          </a:xfrm>
          <a:prstGeom prst="rect">
            <a:avLst/>
          </a:prstGeom>
        </p:spPr>
      </p:pic>
    </p:spTree>
    <p:extLst>
      <p:ext uri="{BB962C8B-B14F-4D97-AF65-F5344CB8AC3E}">
        <p14:creationId xmlns:p14="http://schemas.microsoft.com/office/powerpoint/2010/main" val="2265384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54A29-ABDA-FAA2-E38E-614670FA9701}"/>
              </a:ext>
            </a:extLst>
          </p:cNvPr>
          <p:cNvSpPr>
            <a:spLocks noGrp="1"/>
          </p:cNvSpPr>
          <p:nvPr>
            <p:ph type="title"/>
          </p:nvPr>
        </p:nvSpPr>
        <p:spPr/>
        <p:txBody>
          <a:bodyPr/>
          <a:lstStyle/>
          <a:p>
            <a:r>
              <a:rPr lang="en-US" dirty="0"/>
              <a:t>6. Have you encountered any inconsistencies or discrepancies in regulatory requirements?</a:t>
            </a:r>
          </a:p>
        </p:txBody>
      </p:sp>
      <p:graphicFrame>
        <p:nvGraphicFramePr>
          <p:cNvPr id="4" name="Chart 3">
            <a:extLst>
              <a:ext uri="{FF2B5EF4-FFF2-40B4-BE49-F238E27FC236}">
                <a16:creationId xmlns:a16="http://schemas.microsoft.com/office/drawing/2014/main" id="{B56F0F29-C46C-5985-C62B-0B14FC62B893}"/>
              </a:ext>
            </a:extLst>
          </p:cNvPr>
          <p:cNvGraphicFramePr>
            <a:graphicFrameLocks/>
          </p:cNvGraphicFramePr>
          <p:nvPr>
            <p:extLst>
              <p:ext uri="{D42A27DB-BD31-4B8C-83A1-F6EECF244321}">
                <p14:modId xmlns:p14="http://schemas.microsoft.com/office/powerpoint/2010/main" val="3521735168"/>
              </p:ext>
            </p:extLst>
          </p:nvPr>
        </p:nvGraphicFramePr>
        <p:xfrm>
          <a:off x="3054626" y="2057400"/>
          <a:ext cx="5811078" cy="34985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59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89B67-8C51-1940-BDEF-5E4EC5989D13}"/>
              </a:ext>
            </a:extLst>
          </p:cNvPr>
          <p:cNvSpPr>
            <a:spLocks noGrp="1"/>
          </p:cNvSpPr>
          <p:nvPr>
            <p:ph type="title"/>
          </p:nvPr>
        </p:nvSpPr>
        <p:spPr/>
        <p:txBody>
          <a:bodyPr/>
          <a:lstStyle/>
          <a:p>
            <a:r>
              <a:rPr lang="en-US" dirty="0"/>
              <a:t>6. If yes, please provide examples.</a:t>
            </a:r>
          </a:p>
        </p:txBody>
      </p:sp>
      <p:sp>
        <p:nvSpPr>
          <p:cNvPr id="3" name="Content Placeholder 2">
            <a:extLst>
              <a:ext uri="{FF2B5EF4-FFF2-40B4-BE49-F238E27FC236}">
                <a16:creationId xmlns:a16="http://schemas.microsoft.com/office/drawing/2014/main" id="{EB7E0FAC-7323-9F8F-921A-64EC08280617}"/>
              </a:ext>
            </a:extLst>
          </p:cNvPr>
          <p:cNvSpPr>
            <a:spLocks noGrp="1"/>
          </p:cNvSpPr>
          <p:nvPr>
            <p:ph idx="1"/>
          </p:nvPr>
        </p:nvSpPr>
        <p:spPr/>
        <p:txBody>
          <a:bodyPr>
            <a:normAutofit lnSpcReduction="10000"/>
          </a:bodyPr>
          <a:lstStyle/>
          <a:p>
            <a:r>
              <a:rPr lang="en-US" sz="2800" b="0" i="0" u="none" strike="noStrike" baseline="0" dirty="0">
                <a:solidFill>
                  <a:srgbClr val="000000"/>
                </a:solidFill>
                <a:latin typeface="Aptos Narrow" panose="020B0004020202020204" pitchFamily="34" charset="0"/>
              </a:rPr>
              <a:t>PCCP draft guidance emphasizes that validation is an imprecise word yet the guidance uses the word	</a:t>
            </a:r>
          </a:p>
          <a:p>
            <a:r>
              <a:rPr lang="en-US" sz="2800" b="0" i="0" u="none" strike="noStrike" baseline="0" dirty="0">
                <a:solidFill>
                  <a:srgbClr val="000000"/>
                </a:solidFill>
                <a:latin typeface="Aptos Narrow" panose="020B0004020202020204" pitchFamily="34" charset="0"/>
              </a:rPr>
              <a:t>differences between different offices, medical areas in clarifying what they need	</a:t>
            </a:r>
          </a:p>
          <a:p>
            <a:r>
              <a:rPr lang="en-US" sz="2800" b="0" i="0" u="none" strike="noStrike" baseline="0" dirty="0">
                <a:solidFill>
                  <a:srgbClr val="000000"/>
                </a:solidFill>
                <a:latin typeface="Aptos Narrow" panose="020B0004020202020204" pitchFamily="34" charset="0"/>
              </a:rPr>
              <a:t>How to "validate" a DP algorithm when it's "truth" is pathologists scoring which is highly variable (in the absence of a truthing protein / genomic wet test)	</a:t>
            </a:r>
          </a:p>
          <a:p>
            <a:r>
              <a:rPr lang="en-US" sz="2800" b="0" i="0" u="none" strike="noStrike" baseline="0" dirty="0">
                <a:solidFill>
                  <a:srgbClr val="000000"/>
                </a:solidFill>
                <a:latin typeface="Aptos Narrow" panose="020B0004020202020204" pitchFamily="34" charset="0"/>
              </a:rPr>
              <a:t>There is no standard whatsoever for microscope. 		</a:t>
            </a:r>
          </a:p>
          <a:p>
            <a:r>
              <a:rPr lang="en-US" sz="2800" b="0" i="0" u="none" strike="noStrike" baseline="0" dirty="0">
                <a:solidFill>
                  <a:srgbClr val="000000"/>
                </a:solidFill>
                <a:latin typeface="Aptos Narrow" panose="020B0004020202020204" pitchFamily="34" charset="0"/>
              </a:rPr>
              <a:t>Cybersecurity requirements / guidance. Multifunction devices and RUO labeling.	</a:t>
            </a:r>
          </a:p>
          <a:p>
            <a:endParaRPr lang="en-US" dirty="0"/>
          </a:p>
        </p:txBody>
      </p:sp>
    </p:spTree>
    <p:extLst>
      <p:ext uri="{BB962C8B-B14F-4D97-AF65-F5344CB8AC3E}">
        <p14:creationId xmlns:p14="http://schemas.microsoft.com/office/powerpoint/2010/main" val="3115544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CCB7-A08B-1B4E-F615-6A771A2A392C}"/>
              </a:ext>
            </a:extLst>
          </p:cNvPr>
          <p:cNvSpPr>
            <a:spLocks noGrp="1"/>
          </p:cNvSpPr>
          <p:nvPr>
            <p:ph type="title"/>
          </p:nvPr>
        </p:nvSpPr>
        <p:spPr/>
        <p:txBody>
          <a:bodyPr>
            <a:noAutofit/>
          </a:bodyPr>
          <a:lstStyle/>
          <a:p>
            <a:r>
              <a:rPr lang="en-US" sz="3200" dirty="0"/>
              <a:t>7. Are there any additional regulatory considerations unique to digital pathology, computational pathology, or AI in pathology that you believe should be addressed?</a:t>
            </a:r>
          </a:p>
        </p:txBody>
      </p:sp>
      <p:sp>
        <p:nvSpPr>
          <p:cNvPr id="3" name="Content Placeholder 2">
            <a:extLst>
              <a:ext uri="{FF2B5EF4-FFF2-40B4-BE49-F238E27FC236}">
                <a16:creationId xmlns:a16="http://schemas.microsoft.com/office/drawing/2014/main" id="{181BA8F0-21DE-A3E6-691F-CB1A518E7221}"/>
              </a:ext>
            </a:extLst>
          </p:cNvPr>
          <p:cNvSpPr>
            <a:spLocks noGrp="1"/>
          </p:cNvSpPr>
          <p:nvPr>
            <p:ph idx="1"/>
          </p:nvPr>
        </p:nvSpPr>
        <p:spPr>
          <a:xfrm>
            <a:off x="679174" y="2044286"/>
            <a:ext cx="10515600" cy="4351338"/>
          </a:xfrm>
        </p:spPr>
        <p:txBody>
          <a:bodyPr>
            <a:normAutofit fontScale="62500" lnSpcReduction="20000"/>
          </a:bodyPr>
          <a:lstStyle/>
          <a:p>
            <a:r>
              <a:rPr lang="en-US" sz="2800" b="0" i="0" u="none" strike="noStrike" baseline="0" dirty="0">
                <a:solidFill>
                  <a:srgbClr val="000000"/>
                </a:solidFill>
                <a:latin typeface="Aptos Narrow" panose="020B0004020202020204" pitchFamily="34" charset="0"/>
              </a:rPr>
              <a:t>the combination of multiple devices and or software function in chains.	</a:t>
            </a:r>
          </a:p>
          <a:p>
            <a:r>
              <a:rPr lang="en-US" sz="2800" b="0" i="0" u="none" strike="noStrike" baseline="0" dirty="0">
                <a:solidFill>
                  <a:srgbClr val="000000"/>
                </a:solidFill>
                <a:latin typeface="Aptos Narrow" panose="020B0004020202020204" pitchFamily="34" charset="0"/>
              </a:rPr>
              <a:t>It’s a learning process.  There really should be a consortium of DP players to jointly produce these standards  for the sake of the community and the benefits to health care and patients. I’m tired of companies that say “me too	</a:t>
            </a:r>
          </a:p>
          <a:p>
            <a:r>
              <a:rPr lang="en-US" sz="2800" b="0" i="0" u="none" strike="noStrike" baseline="0" dirty="0">
                <a:solidFill>
                  <a:srgbClr val="000000"/>
                </a:solidFill>
                <a:latin typeface="Aptos Narrow" panose="020B0004020202020204" pitchFamily="34" charset="0"/>
              </a:rPr>
              <a:t>no	</a:t>
            </a:r>
          </a:p>
          <a:p>
            <a:r>
              <a:rPr lang="en-US" sz="2800" b="0" i="0" u="none" strike="noStrike" baseline="0" dirty="0">
                <a:solidFill>
                  <a:srgbClr val="000000"/>
                </a:solidFill>
                <a:latin typeface="Aptos Narrow" panose="020B0004020202020204" pitchFamily="34" charset="0"/>
              </a:rPr>
              <a:t>shared data and experience	</a:t>
            </a:r>
          </a:p>
          <a:p>
            <a:r>
              <a:rPr lang="en-US" sz="2800" b="0" i="0" u="none" strike="noStrike" baseline="0" dirty="0">
                <a:solidFill>
                  <a:srgbClr val="000000"/>
                </a:solidFill>
                <a:latin typeface="Aptos Narrow" panose="020B0004020202020204" pitchFamily="34" charset="0"/>
              </a:rPr>
              <a:t>for AI in particular, sourcing of data and citation will be important to establish a baseline of truth and trust	</a:t>
            </a:r>
          </a:p>
          <a:p>
            <a:r>
              <a:rPr lang="en-US" sz="2800" b="0" i="0" u="none" strike="noStrike" baseline="0" dirty="0">
                <a:solidFill>
                  <a:srgbClr val="000000"/>
                </a:solidFill>
                <a:latin typeface="Aptos Narrow" panose="020B0004020202020204" pitchFamily="34" charset="0"/>
              </a:rPr>
              <a:t>It's not unique to DP but </a:t>
            </a:r>
            <a:r>
              <a:rPr lang="en-US" sz="2800" b="0" i="0" u="none" strike="noStrike" baseline="0" dirty="0" err="1">
                <a:solidFill>
                  <a:srgbClr val="000000"/>
                </a:solidFill>
                <a:latin typeface="Aptos Narrow" panose="020B0004020202020204" pitchFamily="34" charset="0"/>
              </a:rPr>
              <a:t>SaMD</a:t>
            </a:r>
            <a:r>
              <a:rPr lang="en-US" sz="2800" b="0" i="0" u="none" strike="noStrike" baseline="0" dirty="0">
                <a:solidFill>
                  <a:srgbClr val="000000"/>
                </a:solidFill>
                <a:latin typeface="Aptos Narrow" panose="020B0004020202020204" pitchFamily="34" charset="0"/>
              </a:rPr>
              <a:t> regulatory approach in general should be thrown out and start over instead of the current approach of grafting hardware device regulations onto software.	</a:t>
            </a:r>
          </a:p>
          <a:p>
            <a:r>
              <a:rPr lang="en-US" sz="2800" b="0" i="0" u="none" strike="noStrike" baseline="0" dirty="0">
                <a:solidFill>
                  <a:srgbClr val="000000"/>
                </a:solidFill>
                <a:latin typeface="Aptos Narrow" panose="020B0004020202020204" pitchFamily="34" charset="0"/>
              </a:rPr>
              <a:t>de-coupling of clearances from generic workflow elements (e.g. monitor)	</a:t>
            </a:r>
          </a:p>
          <a:p>
            <a:r>
              <a:rPr lang="en-US" sz="2800" b="0" i="0" u="none" strike="noStrike" baseline="0" dirty="0">
                <a:solidFill>
                  <a:srgbClr val="000000"/>
                </a:solidFill>
                <a:latin typeface="Aptos Narrow" panose="020B0004020202020204" pitchFamily="34" charset="0"/>
              </a:rPr>
              <a:t>De-identification and ownership of Ai training data. Probably belongs to the patient, but healthcare is pilfering that data at will. 	</a:t>
            </a:r>
          </a:p>
          <a:p>
            <a:r>
              <a:rPr lang="en-US" sz="2800" b="0" i="0" u="none" strike="noStrike" baseline="0" dirty="0">
                <a:solidFill>
                  <a:srgbClr val="000000"/>
                </a:solidFill>
                <a:latin typeface="Aptos Narrow" panose="020B0004020202020204" pitchFamily="34" charset="0"/>
              </a:rPr>
              <a:t>Mainly in Europe it's difficult to know if a software or AI needs to be qualified as medical device or as IVD.	</a:t>
            </a:r>
          </a:p>
          <a:p>
            <a:r>
              <a:rPr lang="en-US" sz="2800" b="0" i="0" u="none" strike="noStrike" baseline="0" dirty="0">
                <a:solidFill>
                  <a:srgbClr val="000000"/>
                </a:solidFill>
                <a:latin typeface="Aptos Narrow" panose="020B0004020202020204" pitchFamily="34" charset="0"/>
              </a:rPr>
              <a:t>pixel pathway - image format issues.	</a:t>
            </a:r>
          </a:p>
          <a:p>
            <a:endParaRPr lang="en-US" dirty="0"/>
          </a:p>
        </p:txBody>
      </p:sp>
    </p:spTree>
    <p:extLst>
      <p:ext uri="{BB962C8B-B14F-4D97-AF65-F5344CB8AC3E}">
        <p14:creationId xmlns:p14="http://schemas.microsoft.com/office/powerpoint/2010/main" val="46863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9FAE-A991-C385-0F40-2D6F7A080249}"/>
              </a:ext>
            </a:extLst>
          </p:cNvPr>
          <p:cNvSpPr>
            <a:spLocks noGrp="1"/>
          </p:cNvSpPr>
          <p:nvPr>
            <p:ph type="title"/>
          </p:nvPr>
        </p:nvSpPr>
        <p:spPr/>
        <p:txBody>
          <a:bodyPr>
            <a:noAutofit/>
          </a:bodyPr>
          <a:lstStyle/>
          <a:p>
            <a:r>
              <a:rPr lang="en-US" sz="3200" dirty="0"/>
              <a:t>8. Do you believe there is a need for increased patient engagement with the FDA or greater patient input on regulatory matters related to computational pathology?</a:t>
            </a:r>
          </a:p>
        </p:txBody>
      </p:sp>
      <p:graphicFrame>
        <p:nvGraphicFramePr>
          <p:cNvPr id="4" name="Chart 3">
            <a:extLst>
              <a:ext uri="{FF2B5EF4-FFF2-40B4-BE49-F238E27FC236}">
                <a16:creationId xmlns:a16="http://schemas.microsoft.com/office/drawing/2014/main" id="{1C35DFA5-46DA-8CA9-69D7-70E4908EB43D}"/>
              </a:ext>
            </a:extLst>
          </p:cNvPr>
          <p:cNvGraphicFramePr>
            <a:graphicFrameLocks/>
          </p:cNvGraphicFramePr>
          <p:nvPr>
            <p:extLst>
              <p:ext uri="{D42A27DB-BD31-4B8C-83A1-F6EECF244321}">
                <p14:modId xmlns:p14="http://schemas.microsoft.com/office/powerpoint/2010/main" val="1698781281"/>
              </p:ext>
            </p:extLst>
          </p:nvPr>
        </p:nvGraphicFramePr>
        <p:xfrm>
          <a:off x="2826026" y="2325757"/>
          <a:ext cx="6755296" cy="36476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9745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7978-2E44-819B-99C2-9F6738935A71}"/>
              </a:ext>
            </a:extLst>
          </p:cNvPr>
          <p:cNvSpPr>
            <a:spLocks noGrp="1"/>
          </p:cNvSpPr>
          <p:nvPr>
            <p:ph type="title"/>
          </p:nvPr>
        </p:nvSpPr>
        <p:spPr/>
        <p:txBody>
          <a:bodyPr>
            <a:noAutofit/>
          </a:bodyPr>
          <a:lstStyle/>
          <a:p>
            <a:r>
              <a:rPr lang="en-US" sz="3200" dirty="0"/>
              <a:t>8. If yes, please provide specific feedback on how patient perspectives could contribute to improving regulatory processes in this domain.</a:t>
            </a:r>
          </a:p>
        </p:txBody>
      </p:sp>
      <p:sp>
        <p:nvSpPr>
          <p:cNvPr id="3" name="Content Placeholder 2">
            <a:extLst>
              <a:ext uri="{FF2B5EF4-FFF2-40B4-BE49-F238E27FC236}">
                <a16:creationId xmlns:a16="http://schemas.microsoft.com/office/drawing/2014/main" id="{7A70DC5C-210E-DF3E-F0AA-4B62B33A5156}"/>
              </a:ext>
            </a:extLst>
          </p:cNvPr>
          <p:cNvSpPr>
            <a:spLocks noGrp="1"/>
          </p:cNvSpPr>
          <p:nvPr>
            <p:ph idx="1"/>
          </p:nvPr>
        </p:nvSpPr>
        <p:spPr>
          <a:xfrm>
            <a:off x="838200" y="2141537"/>
            <a:ext cx="10515600" cy="4351338"/>
          </a:xfrm>
        </p:spPr>
        <p:txBody>
          <a:bodyPr>
            <a:normAutofit/>
          </a:bodyPr>
          <a:lstStyle/>
          <a:p>
            <a:r>
              <a:rPr lang="en-US" sz="2400" b="0" i="0" u="none" strike="noStrike" baseline="0" dirty="0">
                <a:solidFill>
                  <a:srgbClr val="000000"/>
                </a:solidFill>
                <a:latin typeface="Aptos Narrow" panose="020B0004020202020204" pitchFamily="34" charset="0"/>
              </a:rPr>
              <a:t>patient advocacy groups are a relevant sounding board for ideas and the practical scope of regulatory initiatives	</a:t>
            </a:r>
          </a:p>
          <a:p>
            <a:r>
              <a:rPr lang="en-US" sz="2400" b="0" i="0" u="none" strike="noStrike" baseline="0" dirty="0">
                <a:solidFill>
                  <a:srgbClr val="000000"/>
                </a:solidFill>
                <a:latin typeface="Aptos Narrow" panose="020B0004020202020204" pitchFamily="34" charset="0"/>
              </a:rPr>
              <a:t>educate patient advocacy groups on the role of pathology in their care</a:t>
            </a:r>
            <a:endParaRPr lang="en-US" sz="2400" dirty="0">
              <a:solidFill>
                <a:srgbClr val="000000"/>
              </a:solidFill>
              <a:latin typeface="Aptos Narrow" panose="020B0004020202020204" pitchFamily="34" charset="0"/>
            </a:endParaRPr>
          </a:p>
          <a:p>
            <a:r>
              <a:rPr lang="en-US" sz="2400" b="0" i="0" u="none" strike="noStrike" baseline="0" dirty="0">
                <a:solidFill>
                  <a:srgbClr val="000000"/>
                </a:solidFill>
                <a:latin typeface="Aptos Narrow" panose="020B0004020202020204" pitchFamily="34" charset="0"/>
              </a:rPr>
              <a:t>Access to testing, access to answers, materials to give to their clinicians for support</a:t>
            </a:r>
          </a:p>
          <a:p>
            <a:r>
              <a:rPr lang="en-US" sz="2400" b="0" i="0" u="none" strike="noStrike" baseline="0" dirty="0" err="1">
                <a:solidFill>
                  <a:srgbClr val="000000"/>
                </a:solidFill>
                <a:latin typeface="Aptos Narrow" panose="020B0004020202020204" pitchFamily="34" charset="0"/>
              </a:rPr>
              <a:t>i</a:t>
            </a:r>
            <a:r>
              <a:rPr lang="en-US" sz="2400" b="0" i="0" u="none" strike="noStrike" baseline="0" dirty="0">
                <a:solidFill>
                  <a:srgbClr val="000000"/>
                </a:solidFill>
                <a:latin typeface="Aptos Narrow" panose="020B0004020202020204" pitchFamily="34" charset="0"/>
              </a:rPr>
              <a:t> don't know that patient engagement needs to be "increased" but it should be present. even if patients and patient advocates cannot advise on the use of computational pathology, they should be in the know about progress so that they can disseminate it to their networks and raise any concerns. this is more about supporting broad based trust in science than including non-expert views in design.</a:t>
            </a:r>
          </a:p>
          <a:p>
            <a:r>
              <a:rPr lang="en-US" sz="2400" b="0" i="0" u="none" strike="noStrike" baseline="0" dirty="0">
                <a:solidFill>
                  <a:srgbClr val="000000"/>
                </a:solidFill>
                <a:latin typeface="Aptos Narrow" panose="020B0004020202020204" pitchFamily="34" charset="0"/>
              </a:rPr>
              <a:t>Patients just want to heal, aren’t all that knowledgeable about how it all works. They shouldn’t have to be honestly, if doctors are doing their jobs 	</a:t>
            </a:r>
          </a:p>
          <a:p>
            <a:endParaRPr lang="en-US" sz="2400" dirty="0"/>
          </a:p>
        </p:txBody>
      </p:sp>
    </p:spTree>
    <p:extLst>
      <p:ext uri="{BB962C8B-B14F-4D97-AF65-F5344CB8AC3E}">
        <p14:creationId xmlns:p14="http://schemas.microsoft.com/office/powerpoint/2010/main" val="3676772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51EA-ADBD-BC34-BD17-E96A4C03A9A5}"/>
              </a:ext>
            </a:extLst>
          </p:cNvPr>
          <p:cNvSpPr>
            <a:spLocks noGrp="1"/>
          </p:cNvSpPr>
          <p:nvPr>
            <p:ph type="title"/>
          </p:nvPr>
        </p:nvSpPr>
        <p:spPr/>
        <p:txBody>
          <a:bodyPr>
            <a:noAutofit/>
          </a:bodyPr>
          <a:lstStyle/>
          <a:p>
            <a:r>
              <a:rPr lang="en-US" sz="3200" dirty="0"/>
              <a:t>9. Do you think the FDA adequately addresses the potential of AI in healthcare, like continuous learning, foundation models, and large language models (LLMs)?</a:t>
            </a:r>
          </a:p>
        </p:txBody>
      </p:sp>
      <p:graphicFrame>
        <p:nvGraphicFramePr>
          <p:cNvPr id="4" name="Chart 3">
            <a:extLst>
              <a:ext uri="{FF2B5EF4-FFF2-40B4-BE49-F238E27FC236}">
                <a16:creationId xmlns:a16="http://schemas.microsoft.com/office/drawing/2014/main" id="{3A106660-5372-3E45-A9D0-C70DDD253E0E}"/>
              </a:ext>
            </a:extLst>
          </p:cNvPr>
          <p:cNvGraphicFramePr>
            <a:graphicFrameLocks/>
          </p:cNvGraphicFramePr>
          <p:nvPr>
            <p:extLst>
              <p:ext uri="{D42A27DB-BD31-4B8C-83A1-F6EECF244321}">
                <p14:modId xmlns:p14="http://schemas.microsoft.com/office/powerpoint/2010/main" val="4163407532"/>
              </p:ext>
            </p:extLst>
          </p:nvPr>
        </p:nvGraphicFramePr>
        <p:xfrm>
          <a:off x="2537791" y="2057399"/>
          <a:ext cx="6596270" cy="38265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180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2E823-1141-122D-C891-0C0379EBCFB6}"/>
              </a:ext>
            </a:extLst>
          </p:cNvPr>
          <p:cNvSpPr>
            <a:spLocks noGrp="1"/>
          </p:cNvSpPr>
          <p:nvPr>
            <p:ph type="title"/>
          </p:nvPr>
        </p:nvSpPr>
        <p:spPr/>
        <p:txBody>
          <a:bodyPr>
            <a:noAutofit/>
          </a:bodyPr>
          <a:lstStyle/>
          <a:p>
            <a:r>
              <a:rPr lang="en-US" sz="3200" dirty="0"/>
              <a:t>10. Do you have the impression that customers are well enough informed about the regulatory requirements / landscape to take informed decisions (during use, procurement etc.)?</a:t>
            </a:r>
          </a:p>
        </p:txBody>
      </p:sp>
      <p:graphicFrame>
        <p:nvGraphicFramePr>
          <p:cNvPr id="4" name="Chart 3">
            <a:extLst>
              <a:ext uri="{FF2B5EF4-FFF2-40B4-BE49-F238E27FC236}">
                <a16:creationId xmlns:a16="http://schemas.microsoft.com/office/drawing/2014/main" id="{92BF86B7-63A1-DE41-BF7A-09286D423A1B}"/>
              </a:ext>
            </a:extLst>
          </p:cNvPr>
          <p:cNvGraphicFramePr>
            <a:graphicFrameLocks/>
          </p:cNvGraphicFramePr>
          <p:nvPr>
            <p:extLst>
              <p:ext uri="{D42A27DB-BD31-4B8C-83A1-F6EECF244321}">
                <p14:modId xmlns:p14="http://schemas.microsoft.com/office/powerpoint/2010/main" val="823827940"/>
              </p:ext>
            </p:extLst>
          </p:nvPr>
        </p:nvGraphicFramePr>
        <p:xfrm>
          <a:off x="3810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744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CDBE-92E0-80B5-26E8-42F2744A399C}"/>
              </a:ext>
            </a:extLst>
          </p:cNvPr>
          <p:cNvSpPr>
            <a:spLocks noGrp="1"/>
          </p:cNvSpPr>
          <p:nvPr>
            <p:ph type="title"/>
          </p:nvPr>
        </p:nvSpPr>
        <p:spPr/>
        <p:txBody>
          <a:bodyPr>
            <a:noAutofit/>
          </a:bodyPr>
          <a:lstStyle/>
          <a:p>
            <a:r>
              <a:rPr lang="en-US" sz="2800" dirty="0"/>
              <a:t>Please share any other comments or suggestions you have regarding regulatory challenges in digital pathology that have not been covered in the previous questions.</a:t>
            </a:r>
          </a:p>
        </p:txBody>
      </p:sp>
      <p:sp>
        <p:nvSpPr>
          <p:cNvPr id="3" name="Content Placeholder 2">
            <a:extLst>
              <a:ext uri="{FF2B5EF4-FFF2-40B4-BE49-F238E27FC236}">
                <a16:creationId xmlns:a16="http://schemas.microsoft.com/office/drawing/2014/main" id="{DA62F965-C813-1CCA-80F5-6F1941E0488D}"/>
              </a:ext>
            </a:extLst>
          </p:cNvPr>
          <p:cNvSpPr>
            <a:spLocks noGrp="1"/>
          </p:cNvSpPr>
          <p:nvPr>
            <p:ph idx="1"/>
          </p:nvPr>
        </p:nvSpPr>
        <p:spPr>
          <a:xfrm>
            <a:off x="838200" y="2054225"/>
            <a:ext cx="10515600" cy="4351338"/>
          </a:xfrm>
        </p:spPr>
        <p:txBody>
          <a:bodyPr>
            <a:normAutofit/>
          </a:bodyPr>
          <a:lstStyle/>
          <a:p>
            <a:r>
              <a:rPr lang="en-US" sz="2400" b="0" i="0" u="none" strike="noStrike" baseline="0" dirty="0">
                <a:solidFill>
                  <a:srgbClr val="000000"/>
                </a:solidFill>
                <a:latin typeface="Aptos Narrow" panose="020B0004020202020204" pitchFamily="34" charset="0"/>
              </a:rPr>
              <a:t>I like the survey	</a:t>
            </a:r>
          </a:p>
          <a:p>
            <a:r>
              <a:rPr lang="en-US" sz="2400" b="0" i="0" u="none" strike="noStrike" baseline="0" dirty="0">
                <a:solidFill>
                  <a:srgbClr val="000000"/>
                </a:solidFill>
                <a:latin typeface="Aptos Narrow" panose="020B0004020202020204" pitchFamily="34" charset="0"/>
              </a:rPr>
              <a:t>Pathologists to provide reviewed advice / opinion of false positive, false negative hallucinations of AI anything.  </a:t>
            </a:r>
          </a:p>
          <a:p>
            <a:r>
              <a:rPr lang="en-US" sz="2400" b="0" i="0" u="none" strike="noStrike" baseline="0" dirty="0">
                <a:solidFill>
                  <a:srgbClr val="000000"/>
                </a:solidFill>
                <a:latin typeface="Aptos Narrow" panose="020B0004020202020204" pitchFamily="34" charset="0"/>
              </a:rPr>
              <a:t>The training AI’s must be very solid and approved by the super panel of </a:t>
            </a:r>
            <a:r>
              <a:rPr lang="en-US" sz="2400" b="0" i="0" u="none" strike="noStrike" baseline="0">
                <a:solidFill>
                  <a:srgbClr val="000000"/>
                </a:solidFill>
                <a:latin typeface="Aptos Narrow" panose="020B0004020202020204" pitchFamily="34" charset="0"/>
              </a:rPr>
              <a:t>pathologists.</a:t>
            </a:r>
            <a:endParaRPr lang="en-US" sz="2400">
              <a:solidFill>
                <a:srgbClr val="000000"/>
              </a:solidFill>
              <a:latin typeface="Aptos Narrow" panose="020B0004020202020204" pitchFamily="34" charset="0"/>
            </a:endParaRPr>
          </a:p>
          <a:p>
            <a:r>
              <a:rPr lang="en-US" sz="2400" b="0" i="0" u="none" strike="noStrike" baseline="0">
                <a:solidFill>
                  <a:srgbClr val="000000"/>
                </a:solidFill>
                <a:latin typeface="Aptos Narrow" panose="020B0004020202020204" pitchFamily="34" charset="0"/>
              </a:rPr>
              <a:t>amounts </a:t>
            </a:r>
            <a:r>
              <a:rPr lang="en-US" sz="2400" b="0" i="0" u="none" strike="noStrike" baseline="0" dirty="0">
                <a:solidFill>
                  <a:srgbClr val="000000"/>
                </a:solidFill>
                <a:latin typeface="Aptos Narrow" panose="020B0004020202020204" pitchFamily="34" charset="0"/>
              </a:rPr>
              <a:t>of data and diversity in sites and geography need to be consistent and clear.  Targets for different areas that are clear.	</a:t>
            </a:r>
          </a:p>
          <a:p>
            <a:r>
              <a:rPr lang="en-US" sz="2400" b="0" i="0" u="none" strike="noStrike" baseline="0" dirty="0">
                <a:solidFill>
                  <a:srgbClr val="000000"/>
                </a:solidFill>
                <a:latin typeface="Aptos Narrow" panose="020B0004020202020204" pitchFamily="34" charset="0"/>
              </a:rPr>
              <a:t>This topic lacks leadership. One influential doctor could really move the needle for patients.. 	</a:t>
            </a:r>
          </a:p>
          <a:p>
            <a:r>
              <a:rPr lang="en-US" sz="2400" b="0" i="0" u="none" strike="noStrike" baseline="0" dirty="0">
                <a:solidFill>
                  <a:srgbClr val="000000"/>
                </a:solidFill>
                <a:latin typeface="Aptos Narrow" panose="020B0004020202020204" pitchFamily="34" charset="0"/>
              </a:rPr>
              <a:t>LDT pathway vs. FDA clearance 	</a:t>
            </a:r>
          </a:p>
          <a:p>
            <a:endParaRPr lang="en-US" sz="2400" dirty="0"/>
          </a:p>
        </p:txBody>
      </p:sp>
    </p:spTree>
    <p:extLst>
      <p:ext uri="{BB962C8B-B14F-4D97-AF65-F5344CB8AC3E}">
        <p14:creationId xmlns:p14="http://schemas.microsoft.com/office/powerpoint/2010/main" val="19196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D07D-9441-C30D-1F75-C78B5FAE0262}"/>
              </a:ext>
            </a:extLst>
          </p:cNvPr>
          <p:cNvSpPr>
            <a:spLocks noGrp="1"/>
          </p:cNvSpPr>
          <p:nvPr>
            <p:ph type="title"/>
          </p:nvPr>
        </p:nvSpPr>
        <p:spPr/>
        <p:txBody>
          <a:bodyPr/>
          <a:lstStyle/>
          <a:p>
            <a:r>
              <a:rPr lang="en-US" dirty="0"/>
              <a:t>Regulatory Landscape Survey Team</a:t>
            </a:r>
          </a:p>
        </p:txBody>
      </p:sp>
      <p:sp>
        <p:nvSpPr>
          <p:cNvPr id="3" name="Content Placeholder 2">
            <a:extLst>
              <a:ext uri="{FF2B5EF4-FFF2-40B4-BE49-F238E27FC236}">
                <a16:creationId xmlns:a16="http://schemas.microsoft.com/office/drawing/2014/main" id="{23ECFA99-4157-2769-AD2E-375DE9038C67}"/>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effectLst/>
              </a:rPr>
              <a:t>Joe </a:t>
            </a:r>
            <a:r>
              <a:rPr lang="en-US" dirty="0" err="1">
                <a:effectLst/>
              </a:rPr>
              <a:t>Sirintrapun</a:t>
            </a:r>
            <a:r>
              <a:rPr lang="en-US" dirty="0">
                <a:effectLst/>
              </a:rPr>
              <a:t>, MD, </a:t>
            </a:r>
            <a:r>
              <a:rPr lang="en-US" dirty="0" err="1">
                <a:effectLst/>
              </a:rPr>
              <a:t>MassGeneralBrigham</a:t>
            </a:r>
            <a:endParaRPr lang="en-US" dirty="0">
              <a:effectLst/>
            </a:endParaRPr>
          </a:p>
          <a:p>
            <a:pPr>
              <a:buFont typeface="Arial" panose="020B0604020202020204" pitchFamily="34" charset="0"/>
              <a:buChar char="•"/>
            </a:pPr>
            <a:r>
              <a:rPr lang="en-US" dirty="0">
                <a:effectLst/>
              </a:rPr>
              <a:t>Helen Hou, MGH Pathology</a:t>
            </a:r>
          </a:p>
          <a:p>
            <a:pPr>
              <a:buFont typeface="Arial" panose="020B0604020202020204" pitchFamily="34" charset="0"/>
              <a:buChar char="•"/>
            </a:pPr>
            <a:r>
              <a:rPr lang="en-US" dirty="0">
                <a:effectLst/>
              </a:rPr>
              <a:t>Amanda Lowe, </a:t>
            </a:r>
            <a:r>
              <a:rPr lang="en-US" dirty="0" err="1">
                <a:effectLst/>
              </a:rPr>
              <a:t>Visiopharm</a:t>
            </a:r>
            <a:endParaRPr lang="en-US" dirty="0">
              <a:effectLst/>
            </a:endParaRPr>
          </a:p>
          <a:p>
            <a:pPr>
              <a:buFont typeface="Arial" panose="020B0604020202020204" pitchFamily="34" charset="0"/>
              <a:buChar char="•"/>
            </a:pPr>
            <a:r>
              <a:rPr lang="en-US" dirty="0">
                <a:effectLst/>
              </a:rPr>
              <a:t>Laura </a:t>
            </a:r>
            <a:r>
              <a:rPr lang="en-US" dirty="0" err="1">
                <a:effectLst/>
              </a:rPr>
              <a:t>Lasiter</a:t>
            </a:r>
            <a:r>
              <a:rPr lang="en-US" dirty="0">
                <a:effectLst/>
              </a:rPr>
              <a:t>, AstraZeneca</a:t>
            </a:r>
          </a:p>
          <a:p>
            <a:pPr>
              <a:buFont typeface="Arial" panose="020B0604020202020204" pitchFamily="34" charset="0"/>
              <a:buChar char="•"/>
            </a:pPr>
            <a:r>
              <a:rPr lang="en-US" dirty="0">
                <a:effectLst/>
              </a:rPr>
              <a:t>Brittany McKelvey, Friends of Cancer Research</a:t>
            </a:r>
          </a:p>
          <a:p>
            <a:pPr>
              <a:buFont typeface="Arial" panose="020B0604020202020204" pitchFamily="34" charset="0"/>
              <a:buChar char="•"/>
            </a:pPr>
            <a:r>
              <a:rPr lang="en-US" dirty="0">
                <a:effectLst/>
              </a:rPr>
              <a:t>Noor Falah, MDIC</a:t>
            </a:r>
          </a:p>
          <a:p>
            <a:pPr>
              <a:buFont typeface="Arial" panose="020B0604020202020204" pitchFamily="34" charset="0"/>
              <a:buChar char="•"/>
            </a:pPr>
            <a:r>
              <a:rPr lang="en-US" dirty="0">
                <a:effectLst/>
              </a:rPr>
              <a:t>Kevin </a:t>
            </a:r>
            <a:r>
              <a:rPr lang="en-US" dirty="0" err="1">
                <a:effectLst/>
              </a:rPr>
              <a:t>Schap</a:t>
            </a:r>
            <a:r>
              <a:rPr lang="en-US" dirty="0">
                <a:effectLst/>
              </a:rPr>
              <a:t>, College of American Pathologists</a:t>
            </a:r>
          </a:p>
          <a:p>
            <a:pPr>
              <a:buFont typeface="Arial" panose="020B0604020202020204" pitchFamily="34" charset="0"/>
              <a:buChar char="•"/>
            </a:pPr>
            <a:r>
              <a:rPr lang="en-US" dirty="0">
                <a:effectLst/>
              </a:rPr>
              <a:t>Erin O’Reilly, BostonGene</a:t>
            </a:r>
          </a:p>
          <a:p>
            <a:pPr>
              <a:buFont typeface="Arial" panose="020B0604020202020204" pitchFamily="34" charset="0"/>
              <a:buChar char="•"/>
            </a:pPr>
            <a:r>
              <a:rPr lang="en-US">
                <a:effectLst/>
              </a:rPr>
              <a:t>Joe Lennerz, MD PhD, BostonGene</a:t>
            </a:r>
          </a:p>
          <a:p>
            <a:endParaRPr lang="en-US"/>
          </a:p>
        </p:txBody>
      </p:sp>
    </p:spTree>
    <p:extLst>
      <p:ext uri="{BB962C8B-B14F-4D97-AF65-F5344CB8AC3E}">
        <p14:creationId xmlns:p14="http://schemas.microsoft.com/office/powerpoint/2010/main" val="302380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3EB7-556B-5CD6-2CB7-807A01D0E367}"/>
              </a:ext>
            </a:extLst>
          </p:cNvPr>
          <p:cNvSpPr>
            <a:spLocks noGrp="1"/>
          </p:cNvSpPr>
          <p:nvPr>
            <p:ph type="title"/>
          </p:nvPr>
        </p:nvSpPr>
        <p:spPr/>
        <p:txBody>
          <a:bodyPr/>
          <a:lstStyle/>
          <a:p>
            <a:r>
              <a:rPr lang="en-US" dirty="0"/>
              <a:t>Timeline of responses (Total n=37)</a:t>
            </a:r>
          </a:p>
        </p:txBody>
      </p:sp>
      <p:graphicFrame>
        <p:nvGraphicFramePr>
          <p:cNvPr id="4" name="Chart 3">
            <a:extLst>
              <a:ext uri="{FF2B5EF4-FFF2-40B4-BE49-F238E27FC236}">
                <a16:creationId xmlns:a16="http://schemas.microsoft.com/office/drawing/2014/main" id="{EF76C740-DE1A-10E4-EA2F-AA3F670B5465}"/>
              </a:ext>
            </a:extLst>
          </p:cNvPr>
          <p:cNvGraphicFramePr>
            <a:graphicFrameLocks/>
          </p:cNvGraphicFramePr>
          <p:nvPr>
            <p:extLst>
              <p:ext uri="{D42A27DB-BD31-4B8C-83A1-F6EECF244321}">
                <p14:modId xmlns:p14="http://schemas.microsoft.com/office/powerpoint/2010/main" val="2626782814"/>
              </p:ext>
            </p:extLst>
          </p:nvPr>
        </p:nvGraphicFramePr>
        <p:xfrm>
          <a:off x="1801804" y="1372156"/>
          <a:ext cx="7789979" cy="377258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F0721EA-57DC-46D7-4A06-7384616A5757}"/>
              </a:ext>
            </a:extLst>
          </p:cNvPr>
          <p:cNvSpPr txBox="1"/>
          <p:nvPr/>
        </p:nvSpPr>
        <p:spPr>
          <a:xfrm>
            <a:off x="1801804" y="5435805"/>
            <a:ext cx="1322798" cy="369332"/>
          </a:xfrm>
          <a:prstGeom prst="rect">
            <a:avLst/>
          </a:prstGeom>
          <a:noFill/>
        </p:spPr>
        <p:txBody>
          <a:bodyPr wrap="none" rtlCol="0">
            <a:spAutoFit/>
          </a:bodyPr>
          <a:lstStyle/>
          <a:p>
            <a:r>
              <a:rPr lang="en-US" dirty="0"/>
              <a:t>Initial takes</a:t>
            </a:r>
          </a:p>
        </p:txBody>
      </p:sp>
      <p:sp>
        <p:nvSpPr>
          <p:cNvPr id="7" name="TextBox 6">
            <a:extLst>
              <a:ext uri="{FF2B5EF4-FFF2-40B4-BE49-F238E27FC236}">
                <a16:creationId xmlns:a16="http://schemas.microsoft.com/office/drawing/2014/main" id="{D8D3433D-A9F1-F946-74E7-870861E6A76F}"/>
              </a:ext>
            </a:extLst>
          </p:cNvPr>
          <p:cNvSpPr txBox="1"/>
          <p:nvPr/>
        </p:nvSpPr>
        <p:spPr>
          <a:xfrm>
            <a:off x="3005443" y="5773039"/>
            <a:ext cx="1621919" cy="646331"/>
          </a:xfrm>
          <a:prstGeom prst="rect">
            <a:avLst/>
          </a:prstGeom>
          <a:noFill/>
        </p:spPr>
        <p:txBody>
          <a:bodyPr wrap="none" rtlCol="0">
            <a:spAutoFit/>
          </a:bodyPr>
          <a:lstStyle/>
          <a:p>
            <a:pPr algn="ctr"/>
            <a:r>
              <a:rPr lang="en-US" dirty="0"/>
              <a:t>Email to all </a:t>
            </a:r>
          </a:p>
          <a:p>
            <a:pPr algn="ctr"/>
            <a:r>
              <a:rPr lang="en-US" dirty="0"/>
              <a:t>PIcc members</a:t>
            </a:r>
          </a:p>
        </p:txBody>
      </p:sp>
      <p:sp>
        <p:nvSpPr>
          <p:cNvPr id="8" name="TextBox 7">
            <a:extLst>
              <a:ext uri="{FF2B5EF4-FFF2-40B4-BE49-F238E27FC236}">
                <a16:creationId xmlns:a16="http://schemas.microsoft.com/office/drawing/2014/main" id="{ECE2AEB6-D49F-DDB9-EEBC-A965555BA776}"/>
              </a:ext>
            </a:extLst>
          </p:cNvPr>
          <p:cNvSpPr txBox="1"/>
          <p:nvPr/>
        </p:nvSpPr>
        <p:spPr>
          <a:xfrm>
            <a:off x="4232317" y="5435805"/>
            <a:ext cx="1831142" cy="369332"/>
          </a:xfrm>
          <a:prstGeom prst="rect">
            <a:avLst/>
          </a:prstGeom>
          <a:noFill/>
        </p:spPr>
        <p:txBody>
          <a:bodyPr wrap="none" rtlCol="0">
            <a:spAutoFit/>
          </a:bodyPr>
          <a:lstStyle/>
          <a:p>
            <a:r>
              <a:rPr lang="en-US" dirty="0"/>
              <a:t>ADASP &amp; USCAP</a:t>
            </a:r>
          </a:p>
        </p:txBody>
      </p:sp>
      <p:sp>
        <p:nvSpPr>
          <p:cNvPr id="9" name="TextBox 8">
            <a:extLst>
              <a:ext uri="{FF2B5EF4-FFF2-40B4-BE49-F238E27FC236}">
                <a16:creationId xmlns:a16="http://schemas.microsoft.com/office/drawing/2014/main" id="{E5D443DE-2A7D-4D5A-E97A-21DE640C8E92}"/>
              </a:ext>
            </a:extLst>
          </p:cNvPr>
          <p:cNvSpPr txBox="1"/>
          <p:nvPr/>
        </p:nvSpPr>
        <p:spPr>
          <a:xfrm>
            <a:off x="6410960" y="5425209"/>
            <a:ext cx="1509901" cy="369332"/>
          </a:xfrm>
          <a:prstGeom prst="rect">
            <a:avLst/>
          </a:prstGeom>
          <a:noFill/>
        </p:spPr>
        <p:txBody>
          <a:bodyPr wrap="none" rtlCol="0">
            <a:spAutoFit/>
          </a:bodyPr>
          <a:lstStyle/>
          <a:p>
            <a:r>
              <a:rPr lang="en-US" dirty="0" err="1"/>
              <a:t>Linkedin</a:t>
            </a:r>
            <a:r>
              <a:rPr lang="en-US" dirty="0"/>
              <a:t> post</a:t>
            </a:r>
          </a:p>
        </p:txBody>
      </p:sp>
      <p:cxnSp>
        <p:nvCxnSpPr>
          <p:cNvPr id="11" name="Straight Arrow Connector 10">
            <a:extLst>
              <a:ext uri="{FF2B5EF4-FFF2-40B4-BE49-F238E27FC236}">
                <a16:creationId xmlns:a16="http://schemas.microsoft.com/office/drawing/2014/main" id="{4505F4BB-D033-F693-294C-CB3762188A1B}"/>
              </a:ext>
            </a:extLst>
          </p:cNvPr>
          <p:cNvCxnSpPr>
            <a:cxnSpLocks/>
          </p:cNvCxnSpPr>
          <p:nvPr/>
        </p:nvCxnSpPr>
        <p:spPr>
          <a:xfrm flipV="1">
            <a:off x="6705600" y="4995473"/>
            <a:ext cx="0" cy="440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751A257-3EE0-F3F0-7313-763BFB211961}"/>
              </a:ext>
            </a:extLst>
          </p:cNvPr>
          <p:cNvCxnSpPr>
            <a:cxnSpLocks/>
          </p:cNvCxnSpPr>
          <p:nvPr/>
        </p:nvCxnSpPr>
        <p:spPr>
          <a:xfrm flipV="1">
            <a:off x="4480560" y="4995473"/>
            <a:ext cx="0" cy="440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A9C5C0E-E7B2-D6DE-7AC6-74BDC7A3AE97}"/>
              </a:ext>
            </a:extLst>
          </p:cNvPr>
          <p:cNvCxnSpPr>
            <a:cxnSpLocks/>
          </p:cNvCxnSpPr>
          <p:nvPr/>
        </p:nvCxnSpPr>
        <p:spPr>
          <a:xfrm flipV="1">
            <a:off x="5232400" y="4995473"/>
            <a:ext cx="0" cy="440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B9648DC-0D14-736F-71C9-019C8943D3A0}"/>
              </a:ext>
            </a:extLst>
          </p:cNvPr>
          <p:cNvCxnSpPr>
            <a:cxnSpLocks/>
          </p:cNvCxnSpPr>
          <p:nvPr/>
        </p:nvCxnSpPr>
        <p:spPr>
          <a:xfrm flipV="1">
            <a:off x="3775762" y="5296906"/>
            <a:ext cx="0" cy="440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B3831BB-B262-63C6-45B6-CA367461930E}"/>
              </a:ext>
            </a:extLst>
          </p:cNvPr>
          <p:cNvCxnSpPr>
            <a:cxnSpLocks/>
          </p:cNvCxnSpPr>
          <p:nvPr/>
        </p:nvCxnSpPr>
        <p:spPr>
          <a:xfrm flipV="1">
            <a:off x="2286000" y="4995473"/>
            <a:ext cx="0" cy="440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52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2D71C-7331-CD7A-2A7A-7A330BC82ECE}"/>
              </a:ext>
            </a:extLst>
          </p:cNvPr>
          <p:cNvSpPr>
            <a:spLocks noGrp="1"/>
          </p:cNvSpPr>
          <p:nvPr>
            <p:ph type="title"/>
          </p:nvPr>
        </p:nvSpPr>
        <p:spPr/>
        <p:txBody>
          <a:bodyPr>
            <a:noAutofit/>
          </a:bodyPr>
          <a:lstStyle/>
          <a:p>
            <a:r>
              <a:rPr lang="en-US" sz="3200" dirty="0"/>
              <a:t>1. In your experience, what are the most pressing regulatory challenges faced in the field of digital pathology?</a:t>
            </a:r>
          </a:p>
        </p:txBody>
      </p:sp>
      <p:sp>
        <p:nvSpPr>
          <p:cNvPr id="3" name="Content Placeholder 2">
            <a:extLst>
              <a:ext uri="{FF2B5EF4-FFF2-40B4-BE49-F238E27FC236}">
                <a16:creationId xmlns:a16="http://schemas.microsoft.com/office/drawing/2014/main" id="{496C2674-CA1D-DB40-1730-3B392D8AE307}"/>
              </a:ext>
            </a:extLst>
          </p:cNvPr>
          <p:cNvSpPr>
            <a:spLocks noGrp="1"/>
          </p:cNvSpPr>
          <p:nvPr>
            <p:ph idx="1"/>
          </p:nvPr>
        </p:nvSpPr>
        <p:spPr>
          <a:xfrm>
            <a:off x="838200" y="1825625"/>
            <a:ext cx="10515600" cy="4667250"/>
          </a:xfrm>
        </p:spPr>
        <p:txBody>
          <a:bodyPr>
            <a:normAutofit fontScale="62500" lnSpcReduction="20000"/>
          </a:bodyPr>
          <a:lstStyle/>
          <a:p>
            <a:r>
              <a:rPr lang="en-US" sz="2800" b="0" i="0" u="none" strike="noStrike" baseline="0" dirty="0">
                <a:solidFill>
                  <a:srgbClr val="000000"/>
                </a:solidFill>
                <a:latin typeface="Aptos Narrow" panose="020B0004020202020204" pitchFamily="34" charset="0"/>
              </a:rPr>
              <a:t>An easy-to-read guidance document that explains what needs to be done.		</a:t>
            </a:r>
          </a:p>
          <a:p>
            <a:r>
              <a:rPr lang="en-US" sz="2800" b="0" i="0" u="none" strike="noStrike" baseline="0" dirty="0">
                <a:solidFill>
                  <a:srgbClr val="000000"/>
                </a:solidFill>
                <a:latin typeface="Aptos Narrow" panose="020B0004020202020204" pitchFamily="34" charset="0"/>
              </a:rPr>
              <a:t>Quantitative and reproducibility in microscopy image acquisition 	</a:t>
            </a:r>
          </a:p>
          <a:p>
            <a:r>
              <a:rPr lang="en-US" sz="2800" b="0" i="0" u="none" strike="noStrike" baseline="0" dirty="0">
                <a:solidFill>
                  <a:srgbClr val="000000"/>
                </a:solidFill>
                <a:latin typeface="Aptos Narrow" panose="020B0004020202020204" pitchFamily="34" charset="0"/>
              </a:rPr>
              <a:t>image file standards</a:t>
            </a:r>
          </a:p>
          <a:p>
            <a:r>
              <a:rPr lang="en-US" sz="2800" b="0" i="0" u="none" strike="noStrike" baseline="0" dirty="0">
                <a:solidFill>
                  <a:srgbClr val="000000"/>
                </a:solidFill>
                <a:latin typeface="Aptos Narrow" panose="020B0004020202020204" pitchFamily="34" charset="0"/>
              </a:rPr>
              <a:t>burdensome product clearance/approval standards</a:t>
            </a:r>
          </a:p>
          <a:p>
            <a:r>
              <a:rPr lang="en-US" sz="2800" b="0" i="0" u="none" strike="noStrike" baseline="0" dirty="0">
                <a:solidFill>
                  <a:srgbClr val="000000"/>
                </a:solidFill>
                <a:latin typeface="Aptos Narrow" panose="020B0004020202020204" pitchFamily="34" charset="0"/>
              </a:rPr>
              <a:t>value of IVD vs. RUO use in LDTs	</a:t>
            </a:r>
          </a:p>
          <a:p>
            <a:r>
              <a:rPr lang="en-US" sz="2800" b="0" i="0" u="none" strike="noStrike" baseline="0" dirty="0">
                <a:solidFill>
                  <a:srgbClr val="000000"/>
                </a:solidFill>
                <a:latin typeface="Aptos Narrow" panose="020B0004020202020204" pitchFamily="34" charset="0"/>
              </a:rPr>
              <a:t>Lack of adoption of DICOM standard for images and annotations	</a:t>
            </a:r>
          </a:p>
          <a:p>
            <a:r>
              <a:rPr lang="en-US" sz="2800" b="0" i="0" u="none" strike="noStrike" baseline="0" dirty="0">
                <a:solidFill>
                  <a:srgbClr val="000000"/>
                </a:solidFill>
                <a:latin typeface="Aptos Narrow" panose="020B0004020202020204" pitchFamily="34" charset="0"/>
              </a:rPr>
              <a:t>lack of examples to share to help companies see what can be done	</a:t>
            </a:r>
          </a:p>
          <a:p>
            <a:r>
              <a:rPr lang="en-US" sz="2800" b="0" i="0" u="none" strike="noStrike" baseline="0" dirty="0">
                <a:solidFill>
                  <a:srgbClr val="000000"/>
                </a:solidFill>
                <a:latin typeface="Aptos Narrow" panose="020B0004020202020204" pitchFamily="34" charset="0"/>
              </a:rPr>
              <a:t>novel technology and training for its use, publication, and interpretation in publications and regulatory applications	</a:t>
            </a:r>
          </a:p>
          <a:p>
            <a:r>
              <a:rPr lang="en-US" sz="2800" b="0" i="0" u="none" strike="noStrike" baseline="0" dirty="0">
                <a:solidFill>
                  <a:srgbClr val="000000"/>
                </a:solidFill>
                <a:latin typeface="Aptos Narrow" panose="020B0004020202020204" pitchFamily="34" charset="0"/>
              </a:rPr>
              <a:t>Understanding by FDA that these images are DATA, they are not just representations of a physical slide. The latter is fine for reading purposes but for AI, it should be treated as data.	</a:t>
            </a:r>
          </a:p>
          <a:p>
            <a:r>
              <a:rPr lang="en-US" sz="2800" b="0" i="0" u="none" strike="noStrike" baseline="0" dirty="0">
                <a:solidFill>
                  <a:srgbClr val="000000"/>
                </a:solidFill>
                <a:latin typeface="Aptos Narrow" panose="020B0004020202020204" pitchFamily="34" charset="0"/>
              </a:rPr>
              <a:t>Lack of standardization: proprietary scan formats / non-DICOM</a:t>
            </a:r>
          </a:p>
          <a:p>
            <a:r>
              <a:rPr lang="en-US" sz="2800" b="0" i="0" u="none" strike="noStrike" baseline="0" dirty="0">
                <a:solidFill>
                  <a:srgbClr val="000000"/>
                </a:solidFill>
                <a:latin typeface="Aptos Narrow" panose="020B0004020202020204" pitchFamily="34" charset="0"/>
              </a:rPr>
              <a:t>risk/indication-based validation approaches.	</a:t>
            </a:r>
          </a:p>
          <a:p>
            <a:r>
              <a:rPr lang="en-US" sz="2800" b="0" i="0" u="none" strike="noStrike" baseline="0" dirty="0">
                <a:solidFill>
                  <a:srgbClr val="000000"/>
                </a:solidFill>
                <a:latin typeface="Aptos Narrow" panose="020B0004020202020204" pitchFamily="34" charset="0"/>
              </a:rPr>
              <a:t>how will software updates to algorithms and IMS's impact FDA approvals on these products?	</a:t>
            </a:r>
          </a:p>
          <a:p>
            <a:r>
              <a:rPr lang="en-US" sz="2800" b="0" i="0" u="none" strike="noStrike" baseline="0" dirty="0">
                <a:solidFill>
                  <a:srgbClr val="000000"/>
                </a:solidFill>
                <a:latin typeface="Aptos Narrow" panose="020B0004020202020204" pitchFamily="34" charset="0"/>
              </a:rPr>
              <a:t>Validation of digital WSI	</a:t>
            </a:r>
          </a:p>
        </p:txBody>
      </p:sp>
    </p:spTree>
    <p:extLst>
      <p:ext uri="{BB962C8B-B14F-4D97-AF65-F5344CB8AC3E}">
        <p14:creationId xmlns:p14="http://schemas.microsoft.com/office/powerpoint/2010/main" val="90274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0609-8348-E251-5867-4B0158B3F585}"/>
              </a:ext>
            </a:extLst>
          </p:cNvPr>
          <p:cNvSpPr>
            <a:spLocks noGrp="1"/>
          </p:cNvSpPr>
          <p:nvPr>
            <p:ph type="title"/>
          </p:nvPr>
        </p:nvSpPr>
        <p:spPr/>
        <p:txBody>
          <a:bodyPr>
            <a:noAutofit/>
          </a:bodyPr>
          <a:lstStyle/>
          <a:p>
            <a:r>
              <a:rPr lang="en-US" sz="2800" dirty="0"/>
              <a:t>2. How do you perceive the current regulatory landscape regarding computational pathology and AI applications in digital pathology?</a:t>
            </a:r>
          </a:p>
        </p:txBody>
      </p:sp>
      <p:sp>
        <p:nvSpPr>
          <p:cNvPr id="3" name="Content Placeholder 2">
            <a:extLst>
              <a:ext uri="{FF2B5EF4-FFF2-40B4-BE49-F238E27FC236}">
                <a16:creationId xmlns:a16="http://schemas.microsoft.com/office/drawing/2014/main" id="{574CE24E-3DD8-572F-7FD4-52DEA9B382B6}"/>
              </a:ext>
            </a:extLst>
          </p:cNvPr>
          <p:cNvSpPr>
            <a:spLocks noGrp="1"/>
          </p:cNvSpPr>
          <p:nvPr>
            <p:ph idx="1"/>
          </p:nvPr>
        </p:nvSpPr>
        <p:spPr/>
        <p:txBody>
          <a:bodyPr>
            <a:normAutofit fontScale="62500" lnSpcReduction="20000"/>
          </a:bodyPr>
          <a:lstStyle/>
          <a:p>
            <a:r>
              <a:rPr lang="en-US" sz="2800" b="0" i="0" u="none" strike="noStrike" baseline="0" dirty="0">
                <a:solidFill>
                  <a:srgbClr val="000000"/>
                </a:solidFill>
                <a:latin typeface="Aptos Narrow" panose="020B0004020202020204" pitchFamily="34" charset="0"/>
              </a:rPr>
              <a:t>As a diverse set of rules that do not follow a logical blueprint	</a:t>
            </a:r>
          </a:p>
          <a:p>
            <a:r>
              <a:rPr lang="en-US" sz="2800" b="0" i="0" u="none" strike="noStrike" baseline="0" dirty="0">
                <a:solidFill>
                  <a:srgbClr val="000000"/>
                </a:solidFill>
                <a:latin typeface="Aptos Narrow" panose="020B0004020202020204" pitchFamily="34" charset="0"/>
              </a:rPr>
              <a:t>Unknown to me.  Not addressed in ISO standards or QUAREP-</a:t>
            </a:r>
            <a:r>
              <a:rPr lang="en-US" sz="2800" b="0" i="0" u="none" strike="noStrike" baseline="0" dirty="0" err="1">
                <a:solidFill>
                  <a:srgbClr val="000000"/>
                </a:solidFill>
                <a:latin typeface="Aptos Narrow" panose="020B0004020202020204" pitchFamily="34" charset="0"/>
              </a:rPr>
              <a:t>LiMi</a:t>
            </a:r>
            <a:r>
              <a:rPr lang="en-US" sz="2800" b="0" i="0" u="none" strike="noStrike" baseline="0" dirty="0">
                <a:solidFill>
                  <a:srgbClr val="000000"/>
                </a:solidFill>
                <a:latin typeface="Aptos Narrow" panose="020B0004020202020204" pitchFamily="34" charset="0"/>
              </a:rPr>
              <a:t> protocols	</a:t>
            </a:r>
          </a:p>
          <a:p>
            <a:r>
              <a:rPr lang="en-US" sz="2800" b="0" i="0" u="none" strike="noStrike" baseline="0" dirty="0">
                <a:solidFill>
                  <a:srgbClr val="000000"/>
                </a:solidFill>
                <a:latin typeface="Aptos Narrow" panose="020B0004020202020204" pitchFamily="34" charset="0"/>
              </a:rPr>
              <a:t>Landscape is almost all RUO products, with evidence and guidance required for confident clinical use	</a:t>
            </a:r>
          </a:p>
          <a:p>
            <a:r>
              <a:rPr lang="en-US" sz="2800" b="0" i="0" u="none" strike="noStrike" baseline="0" dirty="0">
                <a:solidFill>
                  <a:srgbClr val="000000"/>
                </a:solidFill>
                <a:latin typeface="Aptos Narrow" panose="020B0004020202020204" pitchFamily="34" charset="0"/>
              </a:rPr>
              <a:t>Major obstacle	</a:t>
            </a:r>
          </a:p>
          <a:p>
            <a:r>
              <a:rPr lang="en-US" sz="2800" b="0" i="0" u="none" strike="noStrike" baseline="0" dirty="0">
                <a:solidFill>
                  <a:srgbClr val="000000"/>
                </a:solidFill>
                <a:latin typeface="Aptos Narrow" panose="020B0004020202020204" pitchFamily="34" charset="0"/>
              </a:rPr>
              <a:t>It is moving quickly and the CDRH Center for Digital Health will help.	</a:t>
            </a:r>
          </a:p>
          <a:p>
            <a:r>
              <a:rPr lang="en-US" sz="2800" b="0" i="0" u="none" strike="noStrike" baseline="0" dirty="0">
                <a:solidFill>
                  <a:srgbClr val="000000"/>
                </a:solidFill>
                <a:latin typeface="Aptos Narrow" panose="020B0004020202020204" pitchFamily="34" charset="0"/>
              </a:rPr>
              <a:t>burgeoning: there is interest and hope in the tools, but there is still guidance needed and clarity on how digital path is interpreted and can confirms traditional pathology	</a:t>
            </a:r>
          </a:p>
          <a:p>
            <a:r>
              <a:rPr lang="en-US" sz="2800" b="0" i="0" u="none" strike="noStrike" baseline="0" dirty="0">
                <a:solidFill>
                  <a:srgbClr val="000000"/>
                </a:solidFill>
                <a:latin typeface="Aptos Narrow" panose="020B0004020202020204" pitchFamily="34" charset="0"/>
              </a:rPr>
              <a:t>Awful. The FDA is stuck in the 1970's that every stain and every scanner needs to be tested instead of treating digital images as something that can be </a:t>
            </a:r>
            <a:r>
              <a:rPr lang="en-US" sz="2800" b="0" i="0" u="none" strike="noStrike" baseline="0" dirty="0" err="1">
                <a:solidFill>
                  <a:srgbClr val="000000"/>
                </a:solidFill>
                <a:latin typeface="Aptos Narrow" panose="020B0004020202020204" pitchFamily="34" charset="0"/>
              </a:rPr>
              <a:t>QC'd</a:t>
            </a:r>
            <a:r>
              <a:rPr lang="en-US" sz="2800" b="0" i="0" u="none" strike="noStrike" baseline="0" dirty="0">
                <a:solidFill>
                  <a:srgbClr val="000000"/>
                </a:solidFill>
                <a:latin typeface="Aptos Narrow" panose="020B0004020202020204" pitchFamily="34" charset="0"/>
              </a:rPr>
              <a:t> </a:t>
            </a:r>
            <a:r>
              <a:rPr lang="en-US" sz="2800" b="0" i="0" u="none" strike="noStrike" baseline="0" dirty="0" err="1">
                <a:solidFill>
                  <a:srgbClr val="000000"/>
                </a:solidFill>
                <a:latin typeface="Aptos Narrow" panose="020B0004020202020204" pitchFamily="34" charset="0"/>
              </a:rPr>
              <a:t>algorithimically</a:t>
            </a:r>
            <a:r>
              <a:rPr lang="en-US" sz="2800" b="0" i="0" u="none" strike="noStrike" baseline="0" dirty="0">
                <a:solidFill>
                  <a:srgbClr val="000000"/>
                </a:solidFill>
                <a:latin typeface="Aptos Narrow" panose="020B0004020202020204" pitchFamily="34" charset="0"/>
              </a:rPr>
              <a:t>. Multi-reader, multi-center concordance study doesn't make any sense unless we're just duplicating what a pathologist can do. </a:t>
            </a:r>
          </a:p>
          <a:p>
            <a:r>
              <a:rPr lang="en-US" sz="2800" b="0" i="0" u="none" strike="noStrike" baseline="0" dirty="0">
                <a:solidFill>
                  <a:srgbClr val="000000"/>
                </a:solidFill>
                <a:latin typeface="Aptos Narrow" panose="020B0004020202020204" pitchFamily="34" charset="0"/>
              </a:rPr>
              <a:t>Should spend little or no time looking at training and a lot of time ensuring that the validation/testing data is diverse, representative, etc. 	</a:t>
            </a:r>
          </a:p>
          <a:p>
            <a:r>
              <a:rPr lang="en-US" sz="2800" b="0" i="0" u="none" strike="noStrike" baseline="0" dirty="0">
                <a:solidFill>
                  <a:srgbClr val="000000"/>
                </a:solidFill>
                <a:latin typeface="Aptos Narrow" panose="020B0004020202020204" pitchFamily="34" charset="0"/>
              </a:rPr>
              <a:t>Too complex to allow commercialization  	</a:t>
            </a:r>
          </a:p>
          <a:p>
            <a:r>
              <a:rPr lang="en-US" sz="2800" b="0" i="0" u="none" strike="noStrike" baseline="0" dirty="0">
                <a:solidFill>
                  <a:srgbClr val="000000"/>
                </a:solidFill>
                <a:latin typeface="Aptos Narrow" panose="020B0004020202020204" pitchFamily="34" charset="0"/>
              </a:rPr>
              <a:t>Too slow		</a:t>
            </a:r>
          </a:p>
          <a:p>
            <a:r>
              <a:rPr lang="en-US" sz="2800" b="0" i="0" u="none" strike="noStrike" baseline="0" dirty="0" err="1">
                <a:solidFill>
                  <a:srgbClr val="000000"/>
                </a:solidFill>
                <a:latin typeface="Aptos Narrow" panose="020B0004020202020204" pitchFamily="34" charset="0"/>
              </a:rPr>
              <a:t>Cautios</a:t>
            </a:r>
            <a:r>
              <a:rPr lang="en-US" sz="2800" b="0" i="0" u="none" strike="noStrike" baseline="0" dirty="0">
                <a:solidFill>
                  <a:srgbClr val="000000"/>
                </a:solidFill>
                <a:latin typeface="Aptos Narrow" panose="020B0004020202020204" pitchFamily="34" charset="0"/>
              </a:rPr>
              <a:t>	</a:t>
            </a:r>
          </a:p>
          <a:p>
            <a:endParaRPr lang="en-US" dirty="0"/>
          </a:p>
        </p:txBody>
      </p:sp>
    </p:spTree>
    <p:extLst>
      <p:ext uri="{BB962C8B-B14F-4D97-AF65-F5344CB8AC3E}">
        <p14:creationId xmlns:p14="http://schemas.microsoft.com/office/powerpoint/2010/main" val="841435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D519-6F94-192F-6B02-8B36EEC4E791}"/>
              </a:ext>
            </a:extLst>
          </p:cNvPr>
          <p:cNvSpPr>
            <a:spLocks noGrp="1"/>
          </p:cNvSpPr>
          <p:nvPr>
            <p:ph type="title"/>
          </p:nvPr>
        </p:nvSpPr>
        <p:spPr/>
        <p:txBody>
          <a:bodyPr>
            <a:noAutofit/>
          </a:bodyPr>
          <a:lstStyle/>
          <a:p>
            <a:r>
              <a:rPr lang="en-US" sz="3200" dirty="0"/>
              <a:t>3. Are there specific aspects of digital pathology regulation that you believe need clarification or improvement?</a:t>
            </a:r>
          </a:p>
        </p:txBody>
      </p:sp>
      <p:graphicFrame>
        <p:nvGraphicFramePr>
          <p:cNvPr id="4" name="Chart 3">
            <a:extLst>
              <a:ext uri="{FF2B5EF4-FFF2-40B4-BE49-F238E27FC236}">
                <a16:creationId xmlns:a16="http://schemas.microsoft.com/office/drawing/2014/main" id="{D5CC81D0-3E4E-ACB4-5CE7-D3B84725A918}"/>
              </a:ext>
            </a:extLst>
          </p:cNvPr>
          <p:cNvGraphicFramePr>
            <a:graphicFrameLocks/>
          </p:cNvGraphicFramePr>
          <p:nvPr>
            <p:extLst>
              <p:ext uri="{D42A27DB-BD31-4B8C-83A1-F6EECF244321}">
                <p14:modId xmlns:p14="http://schemas.microsoft.com/office/powerpoint/2010/main" val="1372281600"/>
              </p:ext>
            </p:extLst>
          </p:nvPr>
        </p:nvGraphicFramePr>
        <p:xfrm>
          <a:off x="2855843" y="2057399"/>
          <a:ext cx="5562599" cy="32401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1822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CE36-807D-0AB2-1B11-811CC9B29B83}"/>
              </a:ext>
            </a:extLst>
          </p:cNvPr>
          <p:cNvSpPr>
            <a:spLocks noGrp="1"/>
          </p:cNvSpPr>
          <p:nvPr>
            <p:ph type="title"/>
          </p:nvPr>
        </p:nvSpPr>
        <p:spPr/>
        <p:txBody>
          <a:bodyPr>
            <a:normAutofit/>
          </a:bodyPr>
          <a:lstStyle/>
          <a:p>
            <a:r>
              <a:rPr lang="en-US" sz="4000" dirty="0"/>
              <a:t>3. Elaborate on clarification or improvement need</a:t>
            </a:r>
          </a:p>
        </p:txBody>
      </p:sp>
      <p:sp>
        <p:nvSpPr>
          <p:cNvPr id="3" name="Content Placeholder 2">
            <a:extLst>
              <a:ext uri="{FF2B5EF4-FFF2-40B4-BE49-F238E27FC236}">
                <a16:creationId xmlns:a16="http://schemas.microsoft.com/office/drawing/2014/main" id="{B89FE831-68B4-2FB5-9604-36E37E3A6310}"/>
              </a:ext>
            </a:extLst>
          </p:cNvPr>
          <p:cNvSpPr>
            <a:spLocks noGrp="1"/>
          </p:cNvSpPr>
          <p:nvPr>
            <p:ph idx="1"/>
          </p:nvPr>
        </p:nvSpPr>
        <p:spPr>
          <a:xfrm>
            <a:off x="768626" y="1507572"/>
            <a:ext cx="10515600" cy="5211279"/>
          </a:xfrm>
        </p:spPr>
        <p:txBody>
          <a:bodyPr>
            <a:normAutofit fontScale="47500" lnSpcReduction="20000"/>
          </a:bodyPr>
          <a:lstStyle/>
          <a:p>
            <a:r>
              <a:rPr lang="en-US" sz="2800" b="0" i="0" u="none" strike="noStrike" baseline="0" dirty="0">
                <a:solidFill>
                  <a:srgbClr val="000000"/>
                </a:solidFill>
                <a:latin typeface="Aptos Narrow" panose="020B0004020202020204" pitchFamily="34" charset="0"/>
              </a:rPr>
              <a:t>For example, end-to-end approvals do not reflect clinical practice. How can we overcome this hurdle.	</a:t>
            </a:r>
          </a:p>
          <a:p>
            <a:r>
              <a:rPr lang="en-US" sz="2800" b="0" i="0" u="none" strike="noStrike" baseline="0" dirty="0">
                <a:solidFill>
                  <a:srgbClr val="000000"/>
                </a:solidFill>
                <a:latin typeface="Aptos Narrow" panose="020B0004020202020204" pitchFamily="34" charset="0"/>
              </a:rPr>
              <a:t> Instrumentation  specifications and benchmarks provided to the end user in common format.  Written protocols for end user certification.  Common metadata published by manufacturer.  Manufacturers to cite built to standards and manufacturers to cite software specification and algorithm methods used.	</a:t>
            </a:r>
          </a:p>
          <a:p>
            <a:r>
              <a:rPr lang="en-US" sz="2800" b="0" i="0" u="none" strike="noStrike" baseline="0" dirty="0">
                <a:solidFill>
                  <a:srgbClr val="000000"/>
                </a:solidFill>
                <a:latin typeface="Aptos Narrow" panose="020B0004020202020204" pitchFamily="34" charset="0"/>
              </a:rPr>
              <a:t>modularity standards for </a:t>
            </a:r>
            <a:r>
              <a:rPr lang="en-US" sz="2800" b="0" i="0" u="none" strike="noStrike" baseline="0" dirty="0" err="1">
                <a:solidFill>
                  <a:srgbClr val="000000"/>
                </a:solidFill>
                <a:latin typeface="Aptos Narrow" panose="020B0004020202020204" pitchFamily="34" charset="0"/>
              </a:rPr>
              <a:t>wsi</a:t>
            </a:r>
            <a:r>
              <a:rPr lang="en-US" sz="2800" b="0" i="0" u="none" strike="noStrike" baseline="0" dirty="0">
                <a:solidFill>
                  <a:srgbClr val="000000"/>
                </a:solidFill>
                <a:latin typeface="Aptos Narrow" panose="020B0004020202020204" pitchFamily="34" charset="0"/>
              </a:rPr>
              <a:t> systems, recommended pathways to onsite validation of non-cleared system configurations	</a:t>
            </a:r>
          </a:p>
          <a:p>
            <a:r>
              <a:rPr lang="en-US" sz="2800" b="0" i="0" u="none" strike="noStrike" baseline="0" dirty="0">
                <a:solidFill>
                  <a:srgbClr val="000000"/>
                </a:solidFill>
                <a:latin typeface="Aptos Narrow" panose="020B0004020202020204" pitchFamily="34" charset="0"/>
              </a:rPr>
              <a:t>Requirement for entire pixel pathway should be relaxed to allow for mixing of acquisition and viewing/analysis devices without requiring 1:1 evaluation/approval/clearance of every permutation and combination (just like is the case in other imaging fields like radiology)	</a:t>
            </a:r>
          </a:p>
          <a:p>
            <a:r>
              <a:rPr lang="en-US" sz="2800" b="0" i="0" u="none" strike="noStrike" baseline="0" dirty="0">
                <a:solidFill>
                  <a:srgbClr val="000000"/>
                </a:solidFill>
                <a:latin typeface="Aptos Narrow" panose="020B0004020202020204" pitchFamily="34" charset="0"/>
              </a:rPr>
              <a:t>the amounts of data and also if patient reported information and home use are being included.	</a:t>
            </a:r>
          </a:p>
          <a:p>
            <a:r>
              <a:rPr lang="en-US" sz="2800" b="0" i="0" u="none" strike="noStrike" baseline="0" dirty="0">
                <a:solidFill>
                  <a:srgbClr val="000000"/>
                </a:solidFill>
                <a:latin typeface="Aptos Narrow" panose="020B0004020202020204" pitchFamily="34" charset="0"/>
              </a:rPr>
              <a:t>The focus on devices (like scanners) and process (like staining) instead of the results	</a:t>
            </a:r>
          </a:p>
          <a:p>
            <a:r>
              <a:rPr lang="en-US" sz="2800" b="0" i="0" u="none" strike="noStrike" baseline="0" dirty="0">
                <a:solidFill>
                  <a:srgbClr val="000000"/>
                </a:solidFill>
                <a:latin typeface="Aptos Narrow" panose="020B0004020202020204" pitchFamily="34" charset="0"/>
              </a:rPr>
              <a:t>standardization of image formats and data transfer protocols, risk/indication based validation approaches (including generalization aspects, dataset/s magnitude, truthing, performance criteria)	</a:t>
            </a:r>
          </a:p>
          <a:p>
            <a:r>
              <a:rPr lang="en-US" sz="2800" b="0" i="0" u="none" strike="noStrike" baseline="0" dirty="0">
                <a:solidFill>
                  <a:srgbClr val="000000"/>
                </a:solidFill>
                <a:latin typeface="Aptos Narrow" panose="020B0004020202020204" pitchFamily="34" charset="0"/>
              </a:rPr>
              <a:t>software is constantly changing. If an algorithm receives FDA approval, but the AI has a software update, how does that impact the FDA approval? Or if the IMS the AI is working in has a software update, how does that effect the AI's FDA approval?  Also, if an algorithm receives FDA approval, the lab will still need to do their own internal validation, so why does the AI need FDA approval?	</a:t>
            </a:r>
          </a:p>
          <a:p>
            <a:r>
              <a:rPr lang="en-US" sz="2800" b="0" i="0" u="none" strike="noStrike" baseline="0" dirty="0">
                <a:solidFill>
                  <a:srgbClr val="000000"/>
                </a:solidFill>
                <a:latin typeface="Aptos Narrow" panose="020B0004020202020204" pitchFamily="34" charset="0"/>
              </a:rPr>
              <a:t>LDT, DIGITAL PATH AI	</a:t>
            </a:r>
          </a:p>
          <a:p>
            <a:r>
              <a:rPr lang="en-US" sz="2800" b="0" i="0" u="none" strike="noStrike" baseline="0" dirty="0">
                <a:solidFill>
                  <a:srgbClr val="000000"/>
                </a:solidFill>
                <a:latin typeface="Aptos Narrow" panose="020B0004020202020204" pitchFamily="34" charset="0"/>
              </a:rPr>
              <a:t>It’s really hard to put a race car engine inside a bicycle. Things like DICOM, HER2-low, multiplex cancer screening, and a universal gold standard for the good old brass/glass technique. For all the red tape digital wades through, do you know there is not even one standard for how a microscope is suppose to work? What light source it should employ, if it needs calibration or a new lens. Nothing. That, is a hard thing to compare to. Digital Pathology is higher tech than the standards FDA is trying to force it to comply with. 	</a:t>
            </a:r>
          </a:p>
          <a:p>
            <a:r>
              <a:rPr lang="en-US" sz="2800" b="0" i="0" u="none" strike="noStrike" baseline="0" dirty="0">
                <a:solidFill>
                  <a:srgbClr val="000000"/>
                </a:solidFill>
                <a:latin typeface="Aptos Narrow" panose="020B0004020202020204" pitchFamily="34" charset="0"/>
              </a:rPr>
              <a:t>There seems to be a disconnect between what the requirements/regulations the end user needs to follow and the regulation that imposes requirements for the manufacturer. If a manufacturer needs to make sure its product complies with all safety and performance requirements, it seems logical that also the end user/lab would be obliged to only use devices that are specifically intended for its intended purpose. It's important that both sides have regulations and requirements to be followed.		</a:t>
            </a:r>
          </a:p>
          <a:p>
            <a:r>
              <a:rPr lang="en-US" sz="2800" b="0" i="0" u="none" strike="noStrike" baseline="0" dirty="0">
                <a:solidFill>
                  <a:srgbClr val="000000"/>
                </a:solidFill>
                <a:latin typeface="Aptos Narrow" panose="020B0004020202020204" pitchFamily="34" charset="0"/>
              </a:rPr>
              <a:t>Multifunction devices, i.e. cleared devices and integration with RUO AI applications. What is acceptable and what is not?	</a:t>
            </a:r>
          </a:p>
          <a:p>
            <a:endParaRPr lang="en-US" dirty="0"/>
          </a:p>
        </p:txBody>
      </p:sp>
    </p:spTree>
    <p:extLst>
      <p:ext uri="{BB962C8B-B14F-4D97-AF65-F5344CB8AC3E}">
        <p14:creationId xmlns:p14="http://schemas.microsoft.com/office/powerpoint/2010/main" val="200722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3D673-D52B-49BD-AABE-0D860708778E}"/>
              </a:ext>
            </a:extLst>
          </p:cNvPr>
          <p:cNvSpPr>
            <a:spLocks noGrp="1"/>
          </p:cNvSpPr>
          <p:nvPr>
            <p:ph type="title"/>
          </p:nvPr>
        </p:nvSpPr>
        <p:spPr/>
        <p:txBody>
          <a:bodyPr>
            <a:noAutofit/>
          </a:bodyPr>
          <a:lstStyle/>
          <a:p>
            <a:r>
              <a:rPr lang="en-US" sz="3200" dirty="0"/>
              <a:t>4. What barriers or obstacles do you encounter when seeking regulatory approval for digital pathology solutions, including computational pathology algorithms and AI-based tools?</a:t>
            </a:r>
          </a:p>
        </p:txBody>
      </p:sp>
      <p:sp>
        <p:nvSpPr>
          <p:cNvPr id="3" name="Content Placeholder 2">
            <a:extLst>
              <a:ext uri="{FF2B5EF4-FFF2-40B4-BE49-F238E27FC236}">
                <a16:creationId xmlns:a16="http://schemas.microsoft.com/office/drawing/2014/main" id="{88AFE9BC-C389-CDC0-68C8-310E7EB6C2F6}"/>
              </a:ext>
            </a:extLst>
          </p:cNvPr>
          <p:cNvSpPr>
            <a:spLocks noGrp="1"/>
          </p:cNvSpPr>
          <p:nvPr>
            <p:ph idx="1"/>
          </p:nvPr>
        </p:nvSpPr>
        <p:spPr>
          <a:xfrm>
            <a:off x="838200" y="2034347"/>
            <a:ext cx="10515600" cy="4351338"/>
          </a:xfrm>
        </p:spPr>
        <p:txBody>
          <a:bodyPr>
            <a:normAutofit fontScale="55000" lnSpcReduction="20000"/>
          </a:bodyPr>
          <a:lstStyle/>
          <a:p>
            <a:r>
              <a:rPr lang="en-US" sz="2800" b="0" i="0" u="none" strike="noStrike" baseline="0" dirty="0">
                <a:solidFill>
                  <a:srgbClr val="000000"/>
                </a:solidFill>
                <a:latin typeface="Aptos Narrow" panose="020B0004020202020204" pitchFamily="34" charset="0"/>
              </a:rPr>
              <a:t>Long time-lines. No templates. Difficult to read guidance documents.	</a:t>
            </a:r>
          </a:p>
          <a:p>
            <a:r>
              <a:rPr lang="en-US" sz="2800" b="0" i="0" u="none" strike="noStrike" baseline="0" dirty="0">
                <a:solidFill>
                  <a:srgbClr val="000000"/>
                </a:solidFill>
                <a:latin typeface="Aptos Narrow" panose="020B0004020202020204" pitchFamily="34" charset="0"/>
              </a:rPr>
              <a:t>Unknown, not a SME, but black boxes should not be allowed.	</a:t>
            </a:r>
          </a:p>
          <a:p>
            <a:r>
              <a:rPr lang="en-US" sz="2800" b="0" i="0" u="none" strike="noStrike" baseline="0" dirty="0">
                <a:solidFill>
                  <a:srgbClr val="000000"/>
                </a:solidFill>
                <a:latin typeface="Aptos Narrow" panose="020B0004020202020204" pitchFamily="34" charset="0"/>
              </a:rPr>
              <a:t>Inability to use RWD/RWE to support registrations, overpowered registration studies that don't relate to real world use	</a:t>
            </a:r>
          </a:p>
          <a:p>
            <a:r>
              <a:rPr lang="en-US" sz="2800" u="none" strike="noStrike" dirty="0">
                <a:effectLst/>
              </a:rPr>
              <a:t>Requirement for entire pixel pathway should be relaxed to allow for mixing of acquisition and viewing/analysis devices without requiring 1:1 evaluation/approval/clearance of every permutation and combination (just like is the case in other imaging fields like radiology)</a:t>
            </a:r>
            <a:r>
              <a:rPr lang="en-US" sz="2800" b="0" i="0" u="none" strike="noStrike" baseline="0" dirty="0">
                <a:solidFill>
                  <a:srgbClr val="000000"/>
                </a:solidFill>
                <a:latin typeface="Aptos Narrow" panose="020B0004020202020204" pitchFamily="34" charset="0"/>
              </a:rPr>
              <a:t>	</a:t>
            </a:r>
          </a:p>
          <a:p>
            <a:r>
              <a:rPr lang="en-US" sz="2800" b="0" i="0" u="none" strike="noStrike" baseline="0" dirty="0">
                <a:solidFill>
                  <a:srgbClr val="000000"/>
                </a:solidFill>
                <a:latin typeface="Aptos Narrow" panose="020B0004020202020204" pitchFamily="34" charset="0"/>
              </a:rPr>
              <a:t>lack of experience on the part of the teams on both sides	</a:t>
            </a:r>
          </a:p>
          <a:p>
            <a:r>
              <a:rPr lang="en-US" sz="2800" b="0" i="0" u="none" strike="noStrike" baseline="0" dirty="0">
                <a:solidFill>
                  <a:srgbClr val="000000"/>
                </a:solidFill>
                <a:latin typeface="Aptos Narrow" panose="020B0004020202020204" pitchFamily="34" charset="0"/>
              </a:rPr>
              <a:t>cross walk to traditional tools, interpretation and readership	</a:t>
            </a:r>
          </a:p>
          <a:p>
            <a:r>
              <a:rPr lang="en-US" sz="2800" b="0" i="0" u="none" strike="noStrike" baseline="0" dirty="0">
                <a:solidFill>
                  <a:srgbClr val="000000"/>
                </a:solidFill>
                <a:latin typeface="Aptos Narrow" panose="020B0004020202020204" pitchFamily="34" charset="0"/>
              </a:rPr>
              <a:t>Too much focus on minutia instead of looking at performance, repeatability, etc.	</a:t>
            </a:r>
          </a:p>
          <a:p>
            <a:r>
              <a:rPr lang="en-US" sz="2800" b="0" i="0" u="none" strike="noStrike" baseline="0" dirty="0">
                <a:solidFill>
                  <a:srgbClr val="000000"/>
                </a:solidFill>
                <a:latin typeface="Aptos Narrow" panose="020B0004020202020204" pitchFamily="34" charset="0"/>
              </a:rPr>
              <a:t>cost derived from the requires complex agreements between multiple stakeholders - pharma, scanner, assay provider and algo developer 		</a:t>
            </a:r>
          </a:p>
          <a:p>
            <a:r>
              <a:rPr lang="en-US" sz="2800" b="0" i="0" u="none" strike="noStrike" baseline="0" dirty="0">
                <a:solidFill>
                  <a:srgbClr val="000000"/>
                </a:solidFill>
                <a:latin typeface="Aptos Narrow" panose="020B0004020202020204" pitchFamily="34" charset="0"/>
              </a:rPr>
              <a:t>Cost to conduct a study. What’s the gold standard to compare to? Pathologists more often disagree on a case via microscope than image. Makes for tenuous study design. 	</a:t>
            </a:r>
          </a:p>
          <a:p>
            <a:r>
              <a:rPr lang="en-US" sz="2800" b="0" i="0" u="none" strike="noStrike" baseline="0" dirty="0">
                <a:solidFill>
                  <a:srgbClr val="000000"/>
                </a:solidFill>
                <a:latin typeface="Aptos Narrow" panose="020B0004020202020204" pitchFamily="34" charset="0"/>
              </a:rPr>
              <a:t>FDA is regulating pathology 'as a system' - while it should be possible to clear each individual part or the pathology imaging chain separately. The connection with the  other parts of the system would be ensured with compatibility testing or a set of minimum requirements etc. 	</a:t>
            </a:r>
          </a:p>
          <a:p>
            <a:r>
              <a:rPr lang="en-US" sz="2800" b="0" i="0" u="none" strike="noStrike" baseline="0" dirty="0">
                <a:solidFill>
                  <a:srgbClr val="000000"/>
                </a:solidFill>
                <a:latin typeface="Aptos Narrow" panose="020B0004020202020204" pitchFamily="34" charset="0"/>
              </a:rPr>
              <a:t>lack of modern scanners cleared.	</a:t>
            </a:r>
          </a:p>
          <a:p>
            <a:endParaRPr lang="en-US" dirty="0"/>
          </a:p>
        </p:txBody>
      </p:sp>
    </p:spTree>
    <p:extLst>
      <p:ext uri="{BB962C8B-B14F-4D97-AF65-F5344CB8AC3E}">
        <p14:creationId xmlns:p14="http://schemas.microsoft.com/office/powerpoint/2010/main" val="52087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7D70A-C8AE-EEA1-E438-FE9F54F45C0B}"/>
              </a:ext>
            </a:extLst>
          </p:cNvPr>
          <p:cNvSpPr>
            <a:spLocks noGrp="1"/>
          </p:cNvSpPr>
          <p:nvPr>
            <p:ph type="title"/>
          </p:nvPr>
        </p:nvSpPr>
        <p:spPr/>
        <p:txBody>
          <a:bodyPr>
            <a:noAutofit/>
          </a:bodyPr>
          <a:lstStyle/>
          <a:p>
            <a:r>
              <a:rPr lang="en-US" sz="2800" dirty="0"/>
              <a:t>5. From your perspective, what strategies or approaches could be employed to streamline the regulatory process for digital pathology innovations?</a:t>
            </a:r>
          </a:p>
        </p:txBody>
      </p:sp>
      <p:sp>
        <p:nvSpPr>
          <p:cNvPr id="3" name="Content Placeholder 2">
            <a:extLst>
              <a:ext uri="{FF2B5EF4-FFF2-40B4-BE49-F238E27FC236}">
                <a16:creationId xmlns:a16="http://schemas.microsoft.com/office/drawing/2014/main" id="{FD179578-9D52-C4FB-BD3B-12175E63761C}"/>
              </a:ext>
            </a:extLst>
          </p:cNvPr>
          <p:cNvSpPr>
            <a:spLocks noGrp="1"/>
          </p:cNvSpPr>
          <p:nvPr>
            <p:ph idx="1"/>
          </p:nvPr>
        </p:nvSpPr>
        <p:spPr/>
        <p:txBody>
          <a:bodyPr>
            <a:normAutofit fontScale="55000" lnSpcReduction="20000"/>
          </a:bodyPr>
          <a:lstStyle/>
          <a:p>
            <a:r>
              <a:rPr lang="en-US" sz="2800" b="0" i="0" u="none" strike="noStrike" baseline="0" dirty="0">
                <a:solidFill>
                  <a:srgbClr val="000000"/>
                </a:solidFill>
                <a:latin typeface="Aptos Narrow" panose="020B0004020202020204" pitchFamily="34" charset="0"/>
              </a:rPr>
              <a:t>Collaborative communities are a great way to engage.		</a:t>
            </a:r>
          </a:p>
          <a:p>
            <a:r>
              <a:rPr lang="en-US" sz="2800" b="0" i="0" u="none" strike="noStrike" baseline="0" dirty="0">
                <a:solidFill>
                  <a:srgbClr val="000000"/>
                </a:solidFill>
                <a:latin typeface="Aptos Narrow" panose="020B0004020202020204" pitchFamily="34" charset="0"/>
              </a:rPr>
              <a:t>Unknown, but this is an FDA responsibility to produce “ Do you meet these specifications and standardized results, prove it.  	</a:t>
            </a:r>
          </a:p>
          <a:p>
            <a:r>
              <a:rPr lang="en-US" sz="2800" b="0" i="0" u="none" strike="noStrike" baseline="0" dirty="0">
                <a:solidFill>
                  <a:srgbClr val="000000"/>
                </a:solidFill>
                <a:latin typeface="Aptos Narrow" panose="020B0004020202020204" pitchFamily="34" charset="0"/>
              </a:rPr>
              <a:t>Empower practitioners to experiment and trial applications as part of their practice of medicine	</a:t>
            </a:r>
          </a:p>
          <a:p>
            <a:r>
              <a:rPr lang="en-US" sz="2800" u="none" strike="noStrike" dirty="0">
                <a:effectLst/>
              </a:rPr>
              <a:t>Requirement for entire pixel pathway should be relaxed to allow for mixing of acquisition and viewing/analysis devices without requiring 1:1 evaluation/approval/clearance of every permutation and combination (just like is the case in other imaging fields like radiology)</a:t>
            </a:r>
            <a:r>
              <a:rPr lang="en-US" sz="2800" b="0" i="0" u="none" strike="noStrike" baseline="0" dirty="0">
                <a:solidFill>
                  <a:srgbClr val="000000"/>
                </a:solidFill>
                <a:latin typeface="Aptos Narrow" panose="020B0004020202020204" pitchFamily="34" charset="0"/>
              </a:rPr>
              <a:t>	</a:t>
            </a:r>
          </a:p>
          <a:p>
            <a:r>
              <a:rPr lang="en-US" sz="2800" b="0" i="0" u="none" strike="noStrike" baseline="0" dirty="0">
                <a:solidFill>
                  <a:srgbClr val="000000"/>
                </a:solidFill>
                <a:latin typeface="Aptos Narrow" panose="020B0004020202020204" pitchFamily="34" charset="0"/>
              </a:rPr>
              <a:t>consulting folks at FDA with expertise in the area - a webinar or something like that	</a:t>
            </a:r>
          </a:p>
          <a:p>
            <a:r>
              <a:rPr lang="en-US" sz="2800" b="0" i="0" u="none" strike="noStrike" baseline="0" dirty="0">
                <a:solidFill>
                  <a:srgbClr val="000000"/>
                </a:solidFill>
                <a:latin typeface="Aptos Narrow" panose="020B0004020202020204" pitchFamily="34" charset="0"/>
              </a:rPr>
              <a:t>a clear set of guidelines developed by a diverse group of stakeholders, including regulatory, to agree upon interpretation and acceptance (i.e. devising what we might consider correlates to sensitivity or specificity of a lab test)	</a:t>
            </a:r>
          </a:p>
          <a:p>
            <a:r>
              <a:rPr lang="en-US" sz="2800" b="0" i="0" u="none" strike="noStrike" baseline="0" dirty="0">
                <a:solidFill>
                  <a:srgbClr val="000000"/>
                </a:solidFill>
                <a:latin typeface="Aptos Narrow" panose="020B0004020202020204" pitchFamily="34" charset="0"/>
              </a:rPr>
              <a:t>Standardized testing methodologies: Dataset requirements, testing processes, </a:t>
            </a:r>
            <a:r>
              <a:rPr lang="en-US" sz="2800" b="0" i="0" u="none" strike="noStrike" baseline="0" dirty="0" err="1">
                <a:solidFill>
                  <a:srgbClr val="000000"/>
                </a:solidFill>
                <a:latin typeface="Aptos Narrow" panose="020B0004020202020204" pitchFamily="34" charset="0"/>
              </a:rPr>
              <a:t>etc</a:t>
            </a:r>
            <a:r>
              <a:rPr lang="en-US" sz="2800" b="0" i="0" u="none" strike="noStrike" baseline="0" dirty="0">
                <a:solidFill>
                  <a:srgbClr val="000000"/>
                </a:solidFill>
                <a:latin typeface="Aptos Narrow" panose="020B0004020202020204" pitchFamily="34" charset="0"/>
              </a:rPr>
              <a:t>	</a:t>
            </a:r>
          </a:p>
          <a:p>
            <a:r>
              <a:rPr lang="en-US" sz="2800" b="0" i="0" u="none" strike="noStrike" baseline="0" dirty="0">
                <a:solidFill>
                  <a:srgbClr val="000000"/>
                </a:solidFill>
                <a:latin typeface="Aptos Narrow" panose="020B0004020202020204" pitchFamily="34" charset="0"/>
              </a:rPr>
              <a:t>Create regulated validation sets, suggest standards throughout clinical workflow	</a:t>
            </a:r>
          </a:p>
          <a:p>
            <a:r>
              <a:rPr lang="en-US" sz="2800" b="0" i="0" u="none" strike="noStrike" baseline="0" dirty="0">
                <a:solidFill>
                  <a:srgbClr val="000000"/>
                </a:solidFill>
                <a:latin typeface="Aptos Narrow" panose="020B0004020202020204" pitchFamily="34" charset="0"/>
              </a:rPr>
              <a:t>DICOM is great for radiology, bad for pathology. Would you put dishwasher detergent in your ice cube maker? Why not, they both are instruments in the kitchen. Surely your company can spend millions of dollars to figure it out. (What it’s like talking to regulators about DICOM)	</a:t>
            </a:r>
          </a:p>
          <a:p>
            <a:r>
              <a:rPr lang="en-US" sz="2800" b="0" i="0" u="none" strike="noStrike" baseline="0" dirty="0">
                <a:solidFill>
                  <a:srgbClr val="000000"/>
                </a:solidFill>
                <a:latin typeface="Aptos Narrow" panose="020B0004020202020204" pitchFamily="34" charset="0"/>
              </a:rPr>
              <a:t>predetermined change control procedures for adding scanners to intended use.	</a:t>
            </a:r>
          </a:p>
        </p:txBody>
      </p:sp>
    </p:spTree>
    <p:extLst>
      <p:ext uri="{BB962C8B-B14F-4D97-AF65-F5344CB8AC3E}">
        <p14:creationId xmlns:p14="http://schemas.microsoft.com/office/powerpoint/2010/main" val="3488798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TotalTime>
  <Words>2246</Words>
  <Application>Microsoft Macintosh PowerPoint</Application>
  <PresentationFormat>Widescreen</PresentationFormat>
  <Paragraphs>118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Aptos Narrow</vt:lpstr>
      <vt:lpstr>Arial</vt:lpstr>
      <vt:lpstr>Office Theme</vt:lpstr>
      <vt:lpstr>PowerPoint Presentation</vt:lpstr>
      <vt:lpstr>Regulatory Landscape Survey Team</vt:lpstr>
      <vt:lpstr>Timeline of responses (Total n=37)</vt:lpstr>
      <vt:lpstr>1. In your experience, what are the most pressing regulatory challenges faced in the field of digital pathology?</vt:lpstr>
      <vt:lpstr>2. How do you perceive the current regulatory landscape regarding computational pathology and AI applications in digital pathology?</vt:lpstr>
      <vt:lpstr>3. Are there specific aspects of digital pathology regulation that you believe need clarification or improvement?</vt:lpstr>
      <vt:lpstr>3. Elaborate on clarification or improvement need</vt:lpstr>
      <vt:lpstr>4. What barriers or obstacles do you encounter when seeking regulatory approval for digital pathology solutions, including computational pathology algorithms and AI-based tools?</vt:lpstr>
      <vt:lpstr>5. From your perspective, what strategies or approaches could be employed to streamline the regulatory process for digital pathology innovations?</vt:lpstr>
      <vt:lpstr>6. Have you encountered any inconsistencies or discrepancies in regulatory requirements?</vt:lpstr>
      <vt:lpstr>6. If yes, please provide examples.</vt:lpstr>
      <vt:lpstr>7. Are there any additional regulatory considerations unique to digital pathology, computational pathology, or AI in pathology that you believe should be addressed?</vt:lpstr>
      <vt:lpstr>8. Do you believe there is a need for increased patient engagement with the FDA or greater patient input on regulatory matters related to computational pathology?</vt:lpstr>
      <vt:lpstr>8. If yes, please provide specific feedback on how patient perspectives could contribute to improving regulatory processes in this domain.</vt:lpstr>
      <vt:lpstr>9. Do you think the FDA adequately addresses the potential of AI in healthcare, like continuous learning, foundation models, and large language models (LLMs)?</vt:lpstr>
      <vt:lpstr>10. Do you have the impression that customers are well enough informed about the regulatory requirements / landscape to take informed decisions (during use, procurement etc.)?</vt:lpstr>
      <vt:lpstr>Please share any other comments or suggestions you have regarding regulatory challenges in digital pathology that have not been covered in the previous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Lennerz</dc:creator>
  <cp:lastModifiedBy>Joe Lennerz</cp:lastModifiedBy>
  <cp:revision>4</cp:revision>
  <dcterms:created xsi:type="dcterms:W3CDTF">2024-04-07T12:51:48Z</dcterms:created>
  <dcterms:modified xsi:type="dcterms:W3CDTF">2024-04-10T10:25:58Z</dcterms:modified>
</cp:coreProperties>
</file>