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03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18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EEFE-4096-434C-9FFB-6A04A0213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08DBF-B2E7-9E42-BE3B-B360825ED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255A-C213-AE4D-9064-16628300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95111-6454-4B4B-876F-18BA74B5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506F6-614C-5248-8E50-237DE340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7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DC4E-46FD-2743-BE0E-940145C9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6E379-080C-4C48-94E4-F667AB387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5CA96-0725-0541-81FA-C81D0348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415-0642-9A4A-B057-8C8F14C8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70D4-8F79-B54D-B37B-22561B99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F3EF6-17BA-234B-9ABA-F467B4358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C5A9-BFBE-8443-9B9E-CE0761A4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2589B-47FA-7D4C-8CE3-243ADB62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AA93E-3A8F-7B44-AAB8-14F95BE3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A4EB-9BE0-434F-81DC-F7583CD4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7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8126-CAE2-7042-9F50-F47D9D65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AECAE-2F36-3745-95B1-96A8E550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3FF23-0F6D-A840-A847-32F30606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E51E6-7845-644D-B454-D567797E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0212D-6781-9F45-B4C5-F00D64D9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3ECF-6BBB-3C43-B136-E3214AB2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11ABB-9EF6-624C-B1A7-6C8194AC0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997E0-6434-AB4C-B15C-BBD3492E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FDD16-CA9E-5546-A83F-87A90DAD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EABF9-39D7-654B-9D6A-2504F5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5366-3E50-364E-A6FC-6D995E39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55B8-0A16-2647-A18E-737456D26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3D69F-E77D-7147-B8A2-60F0683BB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D0F50-4601-FB4C-8A56-FF79E0F8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735EE-8B28-1440-8000-898B7DC6E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C5B75-6966-2F4A-9714-23108D4B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05E7-2E64-8941-BD63-78CC8F8C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D603E-6F44-2749-BD2D-8497CCA00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270B2-8E6B-1D4F-94FD-798F2CCBB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585C5-4E4A-AC4C-9D6C-9752A83B7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DD6E6-EF07-944E-9CDC-964B75BD4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0A5F4-585F-594D-8EF3-E21CE9F3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602AF-E22C-7840-B1E7-2A262692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90E27-F124-F044-B83F-8881312B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1A6B4-F3E8-0A40-888E-0E9CB00F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B771A-6BFE-1E46-B4BE-7A918DAE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15B13-EEB7-874B-AD9F-BED1846A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B531A-98DC-9848-9C00-85B0EE4A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4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F9123-AA9C-4044-807B-D88E4DCA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BF06E-E772-E645-B6DE-738B92F3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99B3D-F774-CD4D-AB3F-FE156BC9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4E75-049C-314C-A3CA-92D07415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027FB-E987-7D41-9CD6-8F04333B4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7961C-7E81-1A4D-8156-995846F45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73BF4-3E00-644E-AC74-7F6A6766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97EEC-74DA-8E41-99D6-9716A046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0887A-22D3-AC48-B809-B8704C5C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4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D7D6-EF55-3C40-90E5-8179A57F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EDF7A-4115-C64F-A6E5-E863BD516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53A33-8185-2744-B4F8-97396BE8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6D296-7138-3940-BC27-7750DE60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5116C-65F2-834F-9F7A-D0942AA3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165A9-5499-D847-80DB-EE0A4415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9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E5D5-97B5-E848-985D-24E0AD78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0BD45-2FC8-FE45-B825-1FDEAEE04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3FD42-72FE-A94C-AD69-8138F0B78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72A0-A3E6-9740-8BAD-60A4C736E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6E3C0-5CBD-A74F-951F-C32584AF2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4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4E5F18-0419-E24B-B784-A66D74388BFA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D87F79-E038-3B49-A633-BDF505CE31E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CCDC7-B033-E347-814F-F98C4424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B – </a:t>
            </a:r>
            <a:r>
              <a:rPr lang="en-US" dirty="0">
                <a:solidFill>
                  <a:srgbClr val="C00000"/>
                </a:solidFill>
              </a:rPr>
              <a:t>Slide scanning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B008CCF-685F-CA44-9F63-9F3C17CEBFAF}"/>
              </a:ext>
            </a:extLst>
          </p:cNvPr>
          <p:cNvSpPr/>
          <p:nvPr/>
        </p:nvSpPr>
        <p:spPr>
          <a:xfrm>
            <a:off x="329023" y="166615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E7DFA27-0707-034C-8F1D-BE7F4889B7A4}"/>
              </a:ext>
            </a:extLst>
          </p:cNvPr>
          <p:cNvSpPr/>
          <p:nvPr/>
        </p:nvSpPr>
        <p:spPr>
          <a:xfrm>
            <a:off x="3537575" y="1666158"/>
            <a:ext cx="24314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7E72944-8E81-1847-A068-1F285A48A1DA}"/>
              </a:ext>
            </a:extLst>
          </p:cNvPr>
          <p:cNvSpPr/>
          <p:nvPr/>
        </p:nvSpPr>
        <p:spPr>
          <a:xfrm>
            <a:off x="6116225" y="1666158"/>
            <a:ext cx="2850239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E108228-1D61-B24F-9B92-24D39327BFB7}"/>
              </a:ext>
            </a:extLst>
          </p:cNvPr>
          <p:cNvSpPr/>
          <p:nvPr/>
        </p:nvSpPr>
        <p:spPr>
          <a:xfrm>
            <a:off x="9076159" y="1666158"/>
            <a:ext cx="2957022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894372E-103C-454A-8387-A7D015E0E01C}"/>
              </a:ext>
            </a:extLst>
          </p:cNvPr>
          <p:cNvSpPr/>
          <p:nvPr/>
        </p:nvSpPr>
        <p:spPr>
          <a:xfrm>
            <a:off x="329023" y="395646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80FE7E7-333F-1247-B5E0-66C412143C46}"/>
              </a:ext>
            </a:extLst>
          </p:cNvPr>
          <p:cNvSpPr/>
          <p:nvPr/>
        </p:nvSpPr>
        <p:spPr>
          <a:xfrm>
            <a:off x="3524419" y="3956468"/>
            <a:ext cx="2457713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99DDC2C-9666-9249-9AFD-D920D00C8F08}"/>
              </a:ext>
            </a:extLst>
          </p:cNvPr>
          <p:cNvSpPr/>
          <p:nvPr/>
        </p:nvSpPr>
        <p:spPr>
          <a:xfrm>
            <a:off x="6122544" y="3956468"/>
            <a:ext cx="28376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F44342F-2CAE-384F-92BE-EF681E3D8CDC}"/>
              </a:ext>
            </a:extLst>
          </p:cNvPr>
          <p:cNvSpPr/>
          <p:nvPr/>
        </p:nvSpPr>
        <p:spPr>
          <a:xfrm>
            <a:off x="9076160" y="3956468"/>
            <a:ext cx="2957021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6661D2-99E7-0746-95BA-F3AD89B26668}"/>
              </a:ext>
            </a:extLst>
          </p:cNvPr>
          <p:cNvSpPr txBox="1"/>
          <p:nvPr/>
        </p:nvSpPr>
        <p:spPr>
          <a:xfrm>
            <a:off x="1140141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Pre-analytics</a:t>
            </a:r>
          </a:p>
          <a:p>
            <a:r>
              <a:rPr lang="en-US" b="1" dirty="0">
                <a:latin typeface="+mj-lt"/>
              </a:rPr>
              <a:t>Amanda </a:t>
            </a:r>
            <a:r>
              <a:rPr lang="en-US" dirty="0">
                <a:latin typeface="+mj-lt"/>
              </a:rPr>
              <a:t>Lowe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9439C1-6F49-AB4E-A271-DEF4296F160E}"/>
              </a:ext>
            </a:extLst>
          </p:cNvPr>
          <p:cNvSpPr txBox="1"/>
          <p:nvPr/>
        </p:nvSpPr>
        <p:spPr>
          <a:xfrm>
            <a:off x="3994766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Slide scanning</a:t>
            </a:r>
          </a:p>
          <a:p>
            <a:pPr algn="ctr"/>
            <a:r>
              <a:rPr lang="en-US" b="1" dirty="0">
                <a:latin typeface="+mj-lt"/>
              </a:rPr>
              <a:t>Scott</a:t>
            </a:r>
            <a:r>
              <a:rPr lang="en-US" dirty="0">
                <a:latin typeface="+mj-lt"/>
              </a:rPr>
              <a:t> Blakely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6B61A6-88A0-FA47-BB0A-25490B22FAD4}"/>
              </a:ext>
            </a:extLst>
          </p:cNvPr>
          <p:cNvSpPr txBox="1"/>
          <p:nvPr/>
        </p:nvSpPr>
        <p:spPr>
          <a:xfrm>
            <a:off x="6066409" y="3132038"/>
            <a:ext cx="294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Truthing data sets</a:t>
            </a:r>
          </a:p>
          <a:p>
            <a:pPr algn="ctr"/>
            <a:r>
              <a:rPr lang="en-US" b="1" dirty="0">
                <a:latin typeface="+mj-lt"/>
              </a:rPr>
              <a:t>Sarah</a:t>
            </a:r>
            <a:r>
              <a:rPr lang="en-US" dirty="0">
                <a:latin typeface="+mj-lt"/>
              </a:rPr>
              <a:t> Dudgeon </a:t>
            </a:r>
            <a:r>
              <a:rPr lang="en-US" b="1" dirty="0">
                <a:latin typeface="+mj-lt"/>
              </a:rPr>
              <a:t>Hetal </a:t>
            </a:r>
            <a:r>
              <a:rPr lang="en-US" dirty="0">
                <a:latin typeface="+mj-lt"/>
              </a:rPr>
              <a:t>Marble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17EB20-FD02-5846-BC7B-42B58B5E0B03}"/>
              </a:ext>
            </a:extLst>
          </p:cNvPr>
          <p:cNvSpPr txBox="1"/>
          <p:nvPr/>
        </p:nvSpPr>
        <p:spPr>
          <a:xfrm>
            <a:off x="57041" y="5424877"/>
            <a:ext cx="3683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Data standardization</a:t>
            </a:r>
          </a:p>
          <a:p>
            <a:pPr algn="ctr"/>
            <a:r>
              <a:rPr lang="en-US" b="1" dirty="0">
                <a:latin typeface="+mj-lt"/>
              </a:rPr>
              <a:t>Markus</a:t>
            </a:r>
            <a:r>
              <a:rPr lang="en-US" dirty="0">
                <a:latin typeface="+mj-lt"/>
              </a:rPr>
              <a:t> Herrmann </a:t>
            </a:r>
            <a:r>
              <a:rPr lang="en-US" b="1" dirty="0">
                <a:latin typeface="+mj-lt"/>
              </a:rPr>
              <a:t>Mike</a:t>
            </a:r>
            <a:r>
              <a:rPr lang="en-US" dirty="0">
                <a:latin typeface="+mj-lt"/>
              </a:rPr>
              <a:t> Isaacs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9A2DD-5AB4-F04B-BB57-BBDAFD125065}"/>
              </a:ext>
            </a:extLst>
          </p:cNvPr>
          <p:cNvSpPr txBox="1"/>
          <p:nvPr/>
        </p:nvSpPr>
        <p:spPr>
          <a:xfrm>
            <a:off x="6353134" y="5412070"/>
            <a:ext cx="2376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96FF"/>
                </a:solidFill>
                <a:latin typeface="+mj-lt"/>
              </a:rPr>
              <a:t>ML/AI – Model creation</a:t>
            </a:r>
          </a:p>
          <a:p>
            <a:pPr algn="ctr"/>
            <a:r>
              <a:rPr lang="en-US" b="1" dirty="0">
                <a:latin typeface="+mj-lt"/>
              </a:rPr>
              <a:t>Ashish</a:t>
            </a:r>
            <a:r>
              <a:rPr lang="en-US" dirty="0">
                <a:latin typeface="+mj-lt"/>
              </a:rPr>
              <a:t> Sharma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563C07-32BE-F24C-A2B8-033958330DAF}"/>
              </a:ext>
            </a:extLst>
          </p:cNvPr>
          <p:cNvSpPr txBox="1"/>
          <p:nvPr/>
        </p:nvSpPr>
        <p:spPr>
          <a:xfrm>
            <a:off x="9528908" y="3132038"/>
            <a:ext cx="205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Continuous learning</a:t>
            </a:r>
          </a:p>
          <a:p>
            <a:pPr algn="ctr"/>
            <a:r>
              <a:rPr lang="en-US" b="1" dirty="0">
                <a:latin typeface="+mj-lt"/>
              </a:rPr>
              <a:t>Esther</a:t>
            </a:r>
            <a:r>
              <a:rPr lang="en-US" dirty="0">
                <a:latin typeface="+mj-lt"/>
              </a:rPr>
              <a:t> Abels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A9AF44-C8D1-0449-813E-C2A407E624CC}"/>
              </a:ext>
            </a:extLst>
          </p:cNvPr>
          <p:cNvSpPr txBox="1"/>
          <p:nvPr/>
        </p:nvSpPr>
        <p:spPr>
          <a:xfrm>
            <a:off x="9730630" y="5412070"/>
            <a:ext cx="164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+mj-lt"/>
              </a:rPr>
              <a:t>Payor strategies</a:t>
            </a:r>
          </a:p>
          <a:p>
            <a:pPr algn="ctr"/>
            <a:r>
              <a:rPr lang="en-US" b="1" dirty="0">
                <a:latin typeface="+mj-lt"/>
              </a:rPr>
              <a:t>Joe </a:t>
            </a:r>
            <a:r>
              <a:rPr lang="en-US" dirty="0">
                <a:latin typeface="+mj-lt"/>
              </a:rPr>
              <a:t>Lennerz</a:t>
            </a:r>
          </a:p>
        </p:txBody>
      </p:sp>
      <p:pic>
        <p:nvPicPr>
          <p:cNvPr id="28" name="Graphic 27" descr="Cloud Computing">
            <a:extLst>
              <a:ext uri="{FF2B5EF4-FFF2-40B4-BE49-F238E27FC236}">
                <a16:creationId xmlns:a16="http://schemas.microsoft.com/office/drawing/2014/main" id="{BADC8B1B-7668-9245-B3D9-4CEB94EF5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042" y="2195688"/>
            <a:ext cx="953256" cy="953256"/>
          </a:xfrm>
          <a:prstGeom prst="rect">
            <a:avLst/>
          </a:prstGeom>
        </p:spPr>
      </p:pic>
      <p:pic>
        <p:nvPicPr>
          <p:cNvPr id="29" name="Graphic 28" descr="Robot">
            <a:extLst>
              <a:ext uri="{FF2B5EF4-FFF2-40B4-BE49-F238E27FC236}">
                <a16:creationId xmlns:a16="http://schemas.microsoft.com/office/drawing/2014/main" id="{B25C8C87-ED5C-AC4B-82AF-51BAA0B537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4716" y="4456348"/>
            <a:ext cx="953256" cy="953256"/>
          </a:xfrm>
          <a:prstGeom prst="rect">
            <a:avLst/>
          </a:prstGeom>
        </p:spPr>
      </p:pic>
      <p:pic>
        <p:nvPicPr>
          <p:cNvPr id="30" name="Graphic 29" descr="Thumbs up sign">
            <a:extLst>
              <a:ext uri="{FF2B5EF4-FFF2-40B4-BE49-F238E27FC236}">
                <a16:creationId xmlns:a16="http://schemas.microsoft.com/office/drawing/2014/main" id="{BAE6FA0A-8D97-344D-9B9C-9D1589DBBD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64716" y="2195688"/>
            <a:ext cx="953256" cy="953256"/>
          </a:xfrm>
          <a:prstGeom prst="rect">
            <a:avLst/>
          </a:prstGeom>
        </p:spPr>
      </p:pic>
      <p:pic>
        <p:nvPicPr>
          <p:cNvPr id="31" name="Graphic 30" descr="Beaker">
            <a:extLst>
              <a:ext uri="{FF2B5EF4-FFF2-40B4-BE49-F238E27FC236}">
                <a16:creationId xmlns:a16="http://schemas.microsoft.com/office/drawing/2014/main" id="{FF61C1C7-E47E-CC4C-B611-B9C6758D9A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22022" y="2195688"/>
            <a:ext cx="953256" cy="953256"/>
          </a:xfrm>
          <a:prstGeom prst="rect">
            <a:avLst/>
          </a:prstGeom>
        </p:spPr>
      </p:pic>
      <p:pic>
        <p:nvPicPr>
          <p:cNvPr id="32" name="Graphic 31" descr="Microscope">
            <a:extLst>
              <a:ext uri="{FF2B5EF4-FFF2-40B4-BE49-F238E27FC236}">
                <a16:creationId xmlns:a16="http://schemas.microsoft.com/office/drawing/2014/main" id="{142FCC2B-5CD0-1548-8F29-3345600ED3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25438" y="2308923"/>
            <a:ext cx="844484" cy="844484"/>
          </a:xfrm>
          <a:prstGeom prst="rect">
            <a:avLst/>
          </a:prstGeom>
        </p:spPr>
      </p:pic>
      <p:pic>
        <p:nvPicPr>
          <p:cNvPr id="33" name="Graphic 32" descr="Drawing compass">
            <a:extLst>
              <a:ext uri="{FF2B5EF4-FFF2-40B4-BE49-F238E27FC236}">
                <a16:creationId xmlns:a16="http://schemas.microsoft.com/office/drawing/2014/main" id="{17C11978-BECB-6D45-93DA-65768A2256D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22022" y="4474788"/>
            <a:ext cx="953256" cy="953256"/>
          </a:xfrm>
          <a:prstGeom prst="rect">
            <a:avLst/>
          </a:prstGeom>
        </p:spPr>
      </p:pic>
      <p:pic>
        <p:nvPicPr>
          <p:cNvPr id="34" name="Graphic 33" descr="Unicorn">
            <a:extLst>
              <a:ext uri="{FF2B5EF4-FFF2-40B4-BE49-F238E27FC236}">
                <a16:creationId xmlns:a16="http://schemas.microsoft.com/office/drawing/2014/main" id="{D0E2434D-EC62-B743-B45B-4A79844B01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078042" y="4456348"/>
            <a:ext cx="953256" cy="953256"/>
          </a:xfrm>
          <a:prstGeom prst="rect">
            <a:avLst/>
          </a:prstGeom>
        </p:spPr>
      </p:pic>
      <p:pic>
        <p:nvPicPr>
          <p:cNvPr id="35" name="Graphic 34" descr="Playbook">
            <a:extLst>
              <a:ext uri="{FF2B5EF4-FFF2-40B4-BE49-F238E27FC236}">
                <a16:creationId xmlns:a16="http://schemas.microsoft.com/office/drawing/2014/main" id="{01DEDBEB-1971-974B-A30D-E1AE196282D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76647" y="4456348"/>
            <a:ext cx="953256" cy="95325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88A5324-99BA-DF40-BB21-360C6911E7D2}"/>
              </a:ext>
            </a:extLst>
          </p:cNvPr>
          <p:cNvSpPr txBox="1"/>
          <p:nvPr/>
        </p:nvSpPr>
        <p:spPr>
          <a:xfrm>
            <a:off x="3530825" y="4004130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TOOLKIT WITH ROI CALC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A7E5FA-04B5-C04E-9DE5-D0EE3FBFEA77}"/>
              </a:ext>
            </a:extLst>
          </p:cNvPr>
          <p:cNvSpPr txBox="1"/>
          <p:nvPr/>
        </p:nvSpPr>
        <p:spPr>
          <a:xfrm>
            <a:off x="807358" y="4004130"/>
            <a:ext cx="21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STANDARD DATABASE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C1C68C-A845-1C4A-B040-7197711ED7F2}"/>
              </a:ext>
            </a:extLst>
          </p:cNvPr>
          <p:cNvSpPr txBox="1"/>
          <p:nvPr/>
        </p:nvSpPr>
        <p:spPr>
          <a:xfrm>
            <a:off x="778408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D5EC19-6B1C-BC43-9A5B-9AFD78FFAB48}"/>
              </a:ext>
            </a:extLst>
          </p:cNvPr>
          <p:cNvSpPr txBox="1"/>
          <p:nvPr/>
        </p:nvSpPr>
        <p:spPr>
          <a:xfrm>
            <a:off x="9160636" y="4004130"/>
            <a:ext cx="287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BEST PRACTICES guide+covrg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973B47-2003-7844-8278-A593B8546D4D}"/>
              </a:ext>
            </a:extLst>
          </p:cNvPr>
          <p:cNvSpPr txBox="1"/>
          <p:nvPr/>
        </p:nvSpPr>
        <p:spPr>
          <a:xfrm>
            <a:off x="6117335" y="4004130"/>
            <a:ext cx="288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WHITE PAPER AI CATEGORIES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99B54C-78E8-4E46-960E-5218D1797D8B}"/>
              </a:ext>
            </a:extLst>
          </p:cNvPr>
          <p:cNvSpPr txBox="1"/>
          <p:nvPr/>
        </p:nvSpPr>
        <p:spPr>
          <a:xfrm>
            <a:off x="3740259" y="1721138"/>
            <a:ext cx="205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DEFINITIONS</a:t>
            </a:r>
          </a:p>
          <a:p>
            <a:pPr algn="ctr"/>
            <a:r>
              <a:rPr lang="en-US" dirty="0">
                <a:latin typeface="+mj-lt"/>
              </a:rPr>
              <a:t>Education campaign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23E99C-137F-C245-AD17-84C76705D4E7}"/>
              </a:ext>
            </a:extLst>
          </p:cNvPr>
          <p:cNvSpPr txBox="1"/>
          <p:nvPr/>
        </p:nvSpPr>
        <p:spPr>
          <a:xfrm>
            <a:off x="6421102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F55CA4-3A33-294C-A8E4-E15D979235FC}"/>
              </a:ext>
            </a:extLst>
          </p:cNvPr>
          <p:cNvSpPr txBox="1"/>
          <p:nvPr/>
        </p:nvSpPr>
        <p:spPr>
          <a:xfrm>
            <a:off x="9130819" y="1721138"/>
            <a:ext cx="284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VER&amp;VAL + IOP GUIDELINES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3A6797-7296-AA43-A1FC-AE6CF23AAF3C}"/>
              </a:ext>
            </a:extLst>
          </p:cNvPr>
          <p:cNvSpPr txBox="1"/>
          <p:nvPr/>
        </p:nvSpPr>
        <p:spPr>
          <a:xfrm>
            <a:off x="3807344" y="5412070"/>
            <a:ext cx="1891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Practical use cases</a:t>
            </a:r>
          </a:p>
          <a:p>
            <a:pPr algn="ctr"/>
            <a:r>
              <a:rPr lang="en-US" b="1" dirty="0">
                <a:latin typeface="+mj-lt"/>
              </a:rPr>
              <a:t>Matthew</a:t>
            </a:r>
            <a:r>
              <a:rPr lang="en-US" dirty="0">
                <a:latin typeface="+mj-lt"/>
              </a:rPr>
              <a:t> Hanna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DFAB79-59C7-8441-A77A-3745D06444F7}"/>
              </a:ext>
            </a:extLst>
          </p:cNvPr>
          <p:cNvSpPr txBox="1"/>
          <p:nvPr/>
        </p:nvSpPr>
        <p:spPr>
          <a:xfrm>
            <a:off x="1177869" y="2501076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2E5597"/>
                </a:solidFill>
                <a:latin typeface="+mj-lt"/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F5B5A9-220F-2341-BBC8-72BE53BF993A}"/>
              </a:ext>
            </a:extLst>
          </p:cNvPr>
          <p:cNvSpPr txBox="1"/>
          <p:nvPr/>
        </p:nvSpPr>
        <p:spPr>
          <a:xfrm>
            <a:off x="4059859" y="248593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+mj-lt"/>
              </a:rPr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1CAF06-900B-354F-8855-71786C145A17}"/>
              </a:ext>
            </a:extLst>
          </p:cNvPr>
          <p:cNvSpPr txBox="1"/>
          <p:nvPr/>
        </p:nvSpPr>
        <p:spPr>
          <a:xfrm>
            <a:off x="6748682" y="246346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FA3A24-A2C6-064C-BAAF-EED964DA750E}"/>
              </a:ext>
            </a:extLst>
          </p:cNvPr>
          <p:cNvSpPr txBox="1"/>
          <p:nvPr/>
        </p:nvSpPr>
        <p:spPr>
          <a:xfrm>
            <a:off x="9682359" y="2460519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2BFDA9-6DDB-314A-BA8E-D2F248692374}"/>
              </a:ext>
            </a:extLst>
          </p:cNvPr>
          <p:cNvSpPr txBox="1"/>
          <p:nvPr/>
        </p:nvSpPr>
        <p:spPr>
          <a:xfrm>
            <a:off x="1234897" y="4623783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67171"/>
                </a:solidFill>
                <a:latin typeface="+mj-lt"/>
              </a:rPr>
              <a:t>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B056BD5-DF96-FC47-95C0-5E9A1F9A34F0}"/>
              </a:ext>
            </a:extLst>
          </p:cNvPr>
          <p:cNvSpPr txBox="1"/>
          <p:nvPr/>
        </p:nvSpPr>
        <p:spPr>
          <a:xfrm>
            <a:off x="4010012" y="4596765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8FAADC"/>
                </a:solidFill>
                <a:latin typeface="+mj-lt"/>
              </a:rPr>
              <a:t>F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12C616-3658-8C4C-A76A-6963DDB3AF5C}"/>
              </a:ext>
            </a:extLst>
          </p:cNvPr>
          <p:cNvSpPr txBox="1"/>
          <p:nvPr/>
        </p:nvSpPr>
        <p:spPr>
          <a:xfrm>
            <a:off x="6848691" y="4511614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96FF"/>
                </a:solidFill>
                <a:latin typeface="+mj-lt"/>
              </a:rPr>
              <a:t>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38884F-7923-DB44-9306-0783533132B8}"/>
              </a:ext>
            </a:extLst>
          </p:cNvPr>
          <p:cNvSpPr txBox="1"/>
          <p:nvPr/>
        </p:nvSpPr>
        <p:spPr>
          <a:xfrm>
            <a:off x="9724778" y="4511614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+mj-lt"/>
              </a:rPr>
              <a:t>H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E6C9B25-FFB8-4B4B-A3B7-8527E2A2A3FA}"/>
              </a:ext>
            </a:extLst>
          </p:cNvPr>
          <p:cNvSpPr/>
          <p:nvPr/>
        </p:nvSpPr>
        <p:spPr>
          <a:xfrm>
            <a:off x="6059092" y="1524001"/>
            <a:ext cx="6075868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CDC331-AC1E-CE49-822A-9947728D17FD}"/>
              </a:ext>
            </a:extLst>
          </p:cNvPr>
          <p:cNvSpPr/>
          <p:nvPr/>
        </p:nvSpPr>
        <p:spPr>
          <a:xfrm>
            <a:off x="221575" y="3873583"/>
            <a:ext cx="11913383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54CFC9-5692-834D-BB27-01FD433B5244}"/>
              </a:ext>
            </a:extLst>
          </p:cNvPr>
          <p:cNvSpPr/>
          <p:nvPr/>
        </p:nvSpPr>
        <p:spPr>
          <a:xfrm>
            <a:off x="221574" y="1596191"/>
            <a:ext cx="3256122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7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435-0967-614B-A64B-133510EA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316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Key Elements, Next Steps,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0A96-4592-DE47-BDB0-3CD7AAC2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Standardization of definitions, convene committee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6 month (dedicated)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Technical target(s), survey for suitability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1.5 years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Standard tissue target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C6D9243-EAF6-AC4E-A004-3C2396A092A8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585FC21-EEA1-CF46-9F4D-FA0857040CA2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05CB0EA-F5AF-E749-A01F-73CB509D6A20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E9ECBE-CD63-4749-A756-2DF90B176B24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6E2BF5-A845-0D44-90A7-2743AF6E3724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CD288C-84D0-2C41-9ED8-078CE9DD1356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0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1B10-FC63-934B-BF2C-F9BC261E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5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Pros for Patient,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CFEBB-E04D-F74D-A1C3-1F281C67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Common parameters that characterize any scanner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Enables the objective assessment of the common parameters in 1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Parameters as key variables for quality with relevance for patient care, clinical, R&amp;D and regulatory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B72F441-AAF3-2D49-8E75-C034820C6A35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8081342-CDAC-A740-849F-F93A7E6AB214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F66002E-6CA6-C644-8F5E-8AA73623BB39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559898C-D506-A743-8929-AB0C52AAC39F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9F1781-715F-6A4C-82B0-9E9A2C44F181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B95C56-4DF4-3E4C-835A-19809DFE38F0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DD9CC-D013-EA42-8E15-3765999F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4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Concerns for patients,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649F-3F2A-5E4A-8184-CA507002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Could be perceived as limiting innovation.  </a:t>
            </a:r>
            <a:br>
              <a:rPr lang="en-US" dirty="0">
                <a:latin typeface="+mj-lt"/>
              </a:rPr>
            </a:br>
            <a:r>
              <a:rPr lang="en-US" i="1" dirty="0">
                <a:latin typeface="+mj-lt"/>
              </a:rPr>
              <a:t>	Education effort to explain can mitigate.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Unanticipated parameter(s) may turn out to be critical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8A78882-CE13-D44D-AB6D-A013355CE9E7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6238C8B-E97B-BB4C-BEEB-EC94DCFD2679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A0848CD-7A93-9549-BDDA-5CB865F26EF8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5F4726D-691D-0B4E-AE02-1614F7493907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A344C3-00A8-2A46-A77F-17D081E6BE5B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210BC-B255-EE4C-91C9-A921BA31F16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7F71-488A-4A47-831C-E3396B48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649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Implications &amp;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21B7-7E68-F84F-9264-D4D399F0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Increases uniformity of scanner evaluations.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Levels the competitive towards a comparative environment.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Should simplify the evaluation time and design time for new scanners (known endpoints)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Implications &amp; efforts needs to be determined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D0BE19-AD69-FA46-A84F-B45CCF6C0F71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A2420DC-A4CB-1B45-BFC4-565B08B7D49C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DB31F1-77E0-C24B-B294-E633F28C209E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04300D5-D85F-9B40-B59A-68D68132C605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E26983-9286-324D-8AA0-C8D628B3687A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B946B0-55FC-3D45-9A59-60F19DE407D7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8451-9E15-6243-B593-3C625B24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of the project and timeline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36628D-BA31-834F-BD1C-FD8E43D8B3D1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6BD3DA-C496-BD41-BF82-A014863DFF1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3804C-0AF1-8741-B12E-8E8190525664}"/>
              </a:ext>
            </a:extLst>
          </p:cNvPr>
          <p:cNvSpPr/>
          <p:nvPr/>
        </p:nvSpPr>
        <p:spPr>
          <a:xfrm>
            <a:off x="2309870" y="2859726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Work on DEFINITIONS</a:t>
            </a:r>
          </a:p>
          <a:p>
            <a:pPr algn="ctr"/>
            <a:r>
              <a:rPr lang="en-US" sz="2800" dirty="0">
                <a:latin typeface="+mj-lt"/>
              </a:rPr>
              <a:t>Education campaign</a:t>
            </a:r>
          </a:p>
          <a:p>
            <a:pPr algn="ctr"/>
            <a:r>
              <a:rPr lang="en-US" sz="2800" dirty="0">
                <a:latin typeface="+mj-lt"/>
              </a:rPr>
              <a:t>~12-15 months</a:t>
            </a:r>
          </a:p>
        </p:txBody>
      </p:sp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E2A051EE-F91C-2E4F-B983-606052678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8137" y="30026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8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36628D-BA31-834F-BD1C-FD8E43D8B3D1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6BD3DA-C496-BD41-BF82-A014863DFF1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2B4DD40-CB83-004B-9C09-E28BED4E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Slide Scanning: </a:t>
            </a:r>
            <a:r>
              <a:rPr lang="en-US" dirty="0"/>
              <a:t>Summary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C53F2B2-278E-9E41-A418-DED3FE0B1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>
                <a:latin typeface="+mj-lt"/>
              </a:rPr>
              <a:t>Need</a:t>
            </a:r>
            <a:r>
              <a:rPr lang="en-US" dirty="0">
                <a:latin typeface="+mj-lt"/>
              </a:rPr>
              <a:t>: An outlined approach for scanner evaluation, which clearly </a:t>
            </a:r>
            <a:r>
              <a:rPr lang="en-US" dirty="0" err="1">
                <a:latin typeface="+mj-lt"/>
              </a:rPr>
              <a:t>delinates</a:t>
            </a:r>
            <a:r>
              <a:rPr lang="en-US" dirty="0">
                <a:latin typeface="+mj-lt"/>
              </a:rPr>
              <a:t> the necessary features for analytical studies.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Problem</a:t>
            </a:r>
            <a:r>
              <a:rPr lang="en-US" dirty="0">
                <a:latin typeface="+mj-lt"/>
              </a:rPr>
              <a:t>: Current scanner evaluation methods are too costly (&gt;1M USD). Regulatory science does not dictate which features need to be examined, and each sponsor creates their lists ad-hoc, leading to iterative studies, increased labor on regulatory and vendor bodies, and increased costs.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Project Focus</a:t>
            </a:r>
            <a:r>
              <a:rPr lang="en-US" dirty="0">
                <a:latin typeface="+mj-lt"/>
              </a:rPr>
              <a:t>: A survey or other consensus-driven method to create an examination “checklist” for technical and analytical scanner evaluations.</a:t>
            </a:r>
          </a:p>
        </p:txBody>
      </p:sp>
    </p:spTree>
    <p:extLst>
      <p:ext uri="{BB962C8B-B14F-4D97-AF65-F5344CB8AC3E}">
        <p14:creationId xmlns:p14="http://schemas.microsoft.com/office/powerpoint/2010/main" val="164917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331</Words>
  <Application>Microsoft Macintosh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Breakout Session B – Slide scanning</vt:lpstr>
      <vt:lpstr>Key Elements, Next Steps, Timeline</vt:lpstr>
      <vt:lpstr>Pros for Patient, Clinical, R&amp;D, and regulatory</vt:lpstr>
      <vt:lpstr>Concerns for patients, clinical, R&amp;D, and regulatory</vt:lpstr>
      <vt:lpstr>Implications &amp; Efforts</vt:lpstr>
      <vt:lpstr>Deliverables of the project and timeline</vt:lpstr>
      <vt:lpstr>Slide Scanning: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Lennerz, Jochen K.,M.D.</dc:creator>
  <cp:lastModifiedBy>Lennerz, Jochen K.,M.D.</cp:lastModifiedBy>
  <cp:revision>10</cp:revision>
  <dcterms:created xsi:type="dcterms:W3CDTF">2019-10-18T08:27:45Z</dcterms:created>
  <dcterms:modified xsi:type="dcterms:W3CDTF">2019-10-18T09:47:38Z</dcterms:modified>
</cp:coreProperties>
</file>