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8234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1EEFE-4096-434C-9FFB-6A04A0213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508DBF-B2E7-9E42-BE3B-B360825ED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0255A-C213-AE4D-9064-16628300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95111-6454-4B4B-876F-18BA74B5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06F6-614C-5248-8E50-237DE3402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7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DC4E-46FD-2743-BE0E-940145C9E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6E379-080C-4C48-94E4-F667AB387B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5CA96-0725-0541-81FA-C81D0348A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EF415-0642-9A4A-B057-8C8F14C88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870D4-8F79-B54D-B37B-22561B99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0F3EF6-17BA-234B-9ABA-F467B435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C5A9-BFBE-8443-9B9E-CE0761A4A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589B-47FA-7D4C-8CE3-243ADB62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AA93E-3A8F-7B44-AAB8-14F95BE3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A4EB-9BE0-434F-81DC-F7583CD42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F8126-CAE2-7042-9F50-F47D9D65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AECAE-2F36-3745-95B1-96A8E5506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3FF23-0F6D-A840-A847-32F306067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E51E6-7845-644D-B454-D567797EA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0212D-6781-9F45-B4C5-F00D64D9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5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3ECF-6BBB-3C43-B136-E3214AB2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611ABB-9EF6-624C-B1A7-6C8194AC0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997E0-6434-AB4C-B15C-BBD3492E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DD16-CA9E-5546-A83F-87A90DAD5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EABF9-39D7-654B-9D6A-2504F555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5366-3E50-364E-A6FC-6D995E391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55B8-0A16-2647-A18E-737456D26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3D69F-E77D-7147-B8A2-60F0683BB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D0F50-4601-FB4C-8A56-FF79E0F89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735EE-8B28-1440-8000-898B7DC6E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C5B75-6966-2F4A-9714-23108D4B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505E7-2E64-8941-BD63-78CC8F8C1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D603E-6F44-2749-BD2D-8497CCA00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270B2-8E6B-1D4F-94FD-798F2CCBB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585C5-4E4A-AC4C-9D6C-9752A83B7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DD6E6-EF07-944E-9CDC-964B75BD4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D0A5F4-585F-594D-8EF3-E21CE9F3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602AF-E22C-7840-B1E7-2A262692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F90E27-F124-F044-B83F-8881312BD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7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1A6B4-F3E8-0A40-888E-0E9CB00F2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FB771A-6BFE-1E46-B4BE-7A918DAE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F15B13-EEB7-874B-AD9F-BED1846AE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B531A-98DC-9848-9C00-85B0EE4A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F9123-AA9C-4044-807B-D88E4DCA3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0BF06E-E772-E645-B6DE-738B92F3A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899B3D-F774-CD4D-AB3F-FE156BC9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E4E75-049C-314C-A3CA-92D07415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027FB-E987-7D41-9CD6-8F04333B4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7961C-7E81-1A4D-8156-995846F459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73BF4-3E00-644E-AC74-7F6A6766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97EEC-74DA-8E41-99D6-9716A046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0887A-22D3-AC48-B809-B8704C5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46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5D7D6-EF55-3C40-90E5-8179A57F0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EDF7A-4115-C64F-A6E5-E863BD516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53A33-8185-2744-B4F8-97396BE80E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6D296-7138-3940-BC27-7750DE608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5116C-65F2-834F-9F7A-D0942AA3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165A9-5499-D847-80DB-EE0A44151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7DE5D5-97B5-E848-985D-24E0AD78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0BD45-2FC8-FE45-B825-1FDEAEE04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3FD42-72FE-A94C-AD69-8138F0B78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46848-65A7-BA44-9DA7-0A017101D802}" type="datetimeFigureOut">
              <a:rPr lang="en-US" smtClean="0"/>
              <a:t>10/18/19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72A0-A3E6-9740-8BAD-60A4C736E8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6E3C0-5CBD-A74F-951F-C32584AF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9FB9-D1CB-AD40-A439-63299E84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4E5F18-0419-E24B-B784-A66D74388BFA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D87F79-E038-3B49-A633-BDF505CE31E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CCDC7-B033-E347-814F-F98C44247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C – </a:t>
            </a:r>
            <a:r>
              <a:rPr lang="en-US" dirty="0">
                <a:solidFill>
                  <a:srgbClr val="538234"/>
                </a:solidFill>
              </a:rPr>
              <a:t>Truthing data sets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1B008CCF-685F-CA44-9F63-9F3C17CEBFAF}"/>
              </a:ext>
            </a:extLst>
          </p:cNvPr>
          <p:cNvSpPr/>
          <p:nvPr/>
        </p:nvSpPr>
        <p:spPr>
          <a:xfrm>
            <a:off x="329023" y="166615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E7DFA27-0707-034C-8F1D-BE7F4889B7A4}"/>
              </a:ext>
            </a:extLst>
          </p:cNvPr>
          <p:cNvSpPr/>
          <p:nvPr/>
        </p:nvSpPr>
        <p:spPr>
          <a:xfrm>
            <a:off x="3537575" y="1666158"/>
            <a:ext cx="24314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7E72944-8E81-1847-A068-1F285A48A1DA}"/>
              </a:ext>
            </a:extLst>
          </p:cNvPr>
          <p:cNvSpPr/>
          <p:nvPr/>
        </p:nvSpPr>
        <p:spPr>
          <a:xfrm>
            <a:off x="6116225" y="1666158"/>
            <a:ext cx="2850239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7E108228-1D61-B24F-9B92-24D39327BFB7}"/>
              </a:ext>
            </a:extLst>
          </p:cNvPr>
          <p:cNvSpPr/>
          <p:nvPr/>
        </p:nvSpPr>
        <p:spPr>
          <a:xfrm>
            <a:off x="9076159" y="1666158"/>
            <a:ext cx="2957022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C894372E-103C-454A-8387-A7D015E0E01C}"/>
              </a:ext>
            </a:extLst>
          </p:cNvPr>
          <p:cNvSpPr/>
          <p:nvPr/>
        </p:nvSpPr>
        <p:spPr>
          <a:xfrm>
            <a:off x="329023" y="3956468"/>
            <a:ext cx="308389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380FE7E7-333F-1247-B5E0-66C412143C46}"/>
              </a:ext>
            </a:extLst>
          </p:cNvPr>
          <p:cNvSpPr/>
          <p:nvPr/>
        </p:nvSpPr>
        <p:spPr>
          <a:xfrm>
            <a:off x="3524419" y="3956468"/>
            <a:ext cx="2457713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99DDC2C-9666-9249-9AFD-D920D00C8F08}"/>
              </a:ext>
            </a:extLst>
          </p:cNvPr>
          <p:cNvSpPr/>
          <p:nvPr/>
        </p:nvSpPr>
        <p:spPr>
          <a:xfrm>
            <a:off x="6122544" y="3956468"/>
            <a:ext cx="2837600" cy="2130014"/>
          </a:xfrm>
          <a:prstGeom prst="roundRect">
            <a:avLst>
              <a:gd name="adj" fmla="val 4546"/>
            </a:avLst>
          </a:prstGeom>
          <a:solidFill>
            <a:schemeClr val="tx2">
              <a:lumMod val="20000"/>
              <a:lumOff val="80000"/>
              <a:alpha val="52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F44342F-2CAE-384F-92BE-EF681E3D8CDC}"/>
              </a:ext>
            </a:extLst>
          </p:cNvPr>
          <p:cNvSpPr/>
          <p:nvPr/>
        </p:nvSpPr>
        <p:spPr>
          <a:xfrm>
            <a:off x="9076160" y="3956468"/>
            <a:ext cx="2957021" cy="2130014"/>
          </a:xfrm>
          <a:prstGeom prst="roundRect">
            <a:avLst>
              <a:gd name="adj" fmla="val 4546"/>
            </a:avLst>
          </a:prstGeom>
          <a:solidFill>
            <a:schemeClr val="bg1">
              <a:lumMod val="95000"/>
              <a:alpha val="64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6661D2-99E7-0746-95BA-F3AD89B26668}"/>
              </a:ext>
            </a:extLst>
          </p:cNvPr>
          <p:cNvSpPr txBox="1"/>
          <p:nvPr/>
        </p:nvSpPr>
        <p:spPr>
          <a:xfrm>
            <a:off x="1140141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Pre-analytics</a:t>
            </a:r>
          </a:p>
          <a:p>
            <a:r>
              <a:rPr lang="en-US" b="1" dirty="0">
                <a:latin typeface="+mj-lt"/>
              </a:rPr>
              <a:t>Amanda </a:t>
            </a:r>
            <a:r>
              <a:rPr lang="en-US" dirty="0">
                <a:latin typeface="+mj-lt"/>
              </a:rPr>
              <a:t>Lowe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9439C1-6F49-AB4E-A271-DEF4296F160E}"/>
              </a:ext>
            </a:extLst>
          </p:cNvPr>
          <p:cNvSpPr txBox="1"/>
          <p:nvPr/>
        </p:nvSpPr>
        <p:spPr>
          <a:xfrm>
            <a:off x="3994766" y="3132038"/>
            <a:ext cx="1517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</a:rPr>
              <a:t>Slide scanning</a:t>
            </a:r>
          </a:p>
          <a:p>
            <a:pPr algn="ctr"/>
            <a:r>
              <a:rPr lang="en-US" b="1" dirty="0">
                <a:latin typeface="+mj-lt"/>
              </a:rPr>
              <a:t>Scott</a:t>
            </a:r>
            <a:r>
              <a:rPr lang="en-US" dirty="0">
                <a:latin typeface="+mj-lt"/>
              </a:rPr>
              <a:t> Blakely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36B61A6-88A0-FA47-BB0A-25490B22FAD4}"/>
              </a:ext>
            </a:extLst>
          </p:cNvPr>
          <p:cNvSpPr txBox="1"/>
          <p:nvPr/>
        </p:nvSpPr>
        <p:spPr>
          <a:xfrm>
            <a:off x="6066409" y="3132038"/>
            <a:ext cx="2949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Truthing data sets</a:t>
            </a:r>
          </a:p>
          <a:p>
            <a:pPr algn="ctr"/>
            <a:r>
              <a:rPr lang="en-US" b="1" dirty="0">
                <a:latin typeface="+mj-lt"/>
              </a:rPr>
              <a:t>Sarah</a:t>
            </a:r>
            <a:r>
              <a:rPr lang="en-US" dirty="0">
                <a:latin typeface="+mj-lt"/>
              </a:rPr>
              <a:t> Dudgeon </a:t>
            </a:r>
            <a:r>
              <a:rPr lang="en-US" b="1" dirty="0">
                <a:latin typeface="+mj-lt"/>
              </a:rPr>
              <a:t>Hetal </a:t>
            </a:r>
            <a:r>
              <a:rPr lang="en-US" dirty="0">
                <a:latin typeface="+mj-lt"/>
              </a:rPr>
              <a:t>Marble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17EB20-FD02-5846-BC7B-42B58B5E0B03}"/>
              </a:ext>
            </a:extLst>
          </p:cNvPr>
          <p:cNvSpPr txBox="1"/>
          <p:nvPr/>
        </p:nvSpPr>
        <p:spPr>
          <a:xfrm>
            <a:off x="57041" y="5424877"/>
            <a:ext cx="3683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Data standardization</a:t>
            </a:r>
          </a:p>
          <a:p>
            <a:pPr algn="ctr"/>
            <a:r>
              <a:rPr lang="en-US" b="1" dirty="0">
                <a:latin typeface="+mj-lt"/>
              </a:rPr>
              <a:t>Markus</a:t>
            </a:r>
            <a:r>
              <a:rPr lang="en-US" dirty="0">
                <a:latin typeface="+mj-lt"/>
              </a:rPr>
              <a:t> Herrmann </a:t>
            </a:r>
            <a:r>
              <a:rPr lang="en-US" b="1" dirty="0">
                <a:latin typeface="+mj-lt"/>
              </a:rPr>
              <a:t>Mike</a:t>
            </a:r>
            <a:r>
              <a:rPr lang="en-US" dirty="0">
                <a:latin typeface="+mj-lt"/>
              </a:rPr>
              <a:t> Isaacs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9A2DD-5AB4-F04B-BB57-BBDAFD125065}"/>
              </a:ext>
            </a:extLst>
          </p:cNvPr>
          <p:cNvSpPr txBox="1"/>
          <p:nvPr/>
        </p:nvSpPr>
        <p:spPr>
          <a:xfrm>
            <a:off x="6353134" y="5412070"/>
            <a:ext cx="2376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96FF"/>
                </a:solidFill>
                <a:latin typeface="+mj-lt"/>
              </a:rPr>
              <a:t>ML/AI – Model creation</a:t>
            </a:r>
          </a:p>
          <a:p>
            <a:pPr algn="ctr"/>
            <a:r>
              <a:rPr lang="en-US" b="1" dirty="0">
                <a:latin typeface="+mj-lt"/>
              </a:rPr>
              <a:t>Ashish</a:t>
            </a:r>
            <a:r>
              <a:rPr lang="en-US" dirty="0">
                <a:latin typeface="+mj-lt"/>
              </a:rPr>
              <a:t> Sharma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563C07-32BE-F24C-A2B8-033958330DAF}"/>
              </a:ext>
            </a:extLst>
          </p:cNvPr>
          <p:cNvSpPr txBox="1"/>
          <p:nvPr/>
        </p:nvSpPr>
        <p:spPr>
          <a:xfrm>
            <a:off x="9528908" y="3132038"/>
            <a:ext cx="2051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Continuous learning</a:t>
            </a:r>
          </a:p>
          <a:p>
            <a:pPr algn="ctr"/>
            <a:r>
              <a:rPr lang="en-US" b="1" dirty="0">
                <a:latin typeface="+mj-lt"/>
              </a:rPr>
              <a:t>Esther</a:t>
            </a:r>
            <a:r>
              <a:rPr lang="en-US" dirty="0">
                <a:latin typeface="+mj-lt"/>
              </a:rPr>
              <a:t> Abels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A9AF44-C8D1-0449-813E-C2A407E624CC}"/>
              </a:ext>
            </a:extLst>
          </p:cNvPr>
          <p:cNvSpPr txBox="1"/>
          <p:nvPr/>
        </p:nvSpPr>
        <p:spPr>
          <a:xfrm>
            <a:off x="9730630" y="5412070"/>
            <a:ext cx="164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+mj-lt"/>
              </a:rPr>
              <a:t>Payor strategies</a:t>
            </a:r>
          </a:p>
          <a:p>
            <a:pPr algn="ctr"/>
            <a:r>
              <a:rPr lang="en-US" b="1" dirty="0">
                <a:latin typeface="+mj-lt"/>
              </a:rPr>
              <a:t>Joe </a:t>
            </a:r>
            <a:r>
              <a:rPr lang="en-US" dirty="0">
                <a:latin typeface="+mj-lt"/>
              </a:rPr>
              <a:t>Lennerz</a:t>
            </a:r>
          </a:p>
        </p:txBody>
      </p:sp>
      <p:pic>
        <p:nvPicPr>
          <p:cNvPr id="28" name="Graphic 27" descr="Cloud Computing">
            <a:extLst>
              <a:ext uri="{FF2B5EF4-FFF2-40B4-BE49-F238E27FC236}">
                <a16:creationId xmlns:a16="http://schemas.microsoft.com/office/drawing/2014/main" id="{BADC8B1B-7668-9245-B3D9-4CEB94EF5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8042" y="2195688"/>
            <a:ext cx="953256" cy="953256"/>
          </a:xfrm>
          <a:prstGeom prst="rect">
            <a:avLst/>
          </a:prstGeom>
        </p:spPr>
      </p:pic>
      <p:pic>
        <p:nvPicPr>
          <p:cNvPr id="29" name="Graphic 28" descr="Robot">
            <a:extLst>
              <a:ext uri="{FF2B5EF4-FFF2-40B4-BE49-F238E27FC236}">
                <a16:creationId xmlns:a16="http://schemas.microsoft.com/office/drawing/2014/main" id="{B25C8C87-ED5C-AC4B-82AF-51BAA0B537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4716" y="4456348"/>
            <a:ext cx="953256" cy="953256"/>
          </a:xfrm>
          <a:prstGeom prst="rect">
            <a:avLst/>
          </a:prstGeom>
        </p:spPr>
      </p:pic>
      <p:pic>
        <p:nvPicPr>
          <p:cNvPr id="30" name="Graphic 29" descr="Thumbs up sign">
            <a:extLst>
              <a:ext uri="{FF2B5EF4-FFF2-40B4-BE49-F238E27FC236}">
                <a16:creationId xmlns:a16="http://schemas.microsoft.com/office/drawing/2014/main" id="{BAE6FA0A-8D97-344D-9B9C-9D1589DBBD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64716" y="2195688"/>
            <a:ext cx="953256" cy="953256"/>
          </a:xfrm>
          <a:prstGeom prst="rect">
            <a:avLst/>
          </a:prstGeom>
        </p:spPr>
      </p:pic>
      <p:pic>
        <p:nvPicPr>
          <p:cNvPr id="31" name="Graphic 30" descr="Beaker">
            <a:extLst>
              <a:ext uri="{FF2B5EF4-FFF2-40B4-BE49-F238E27FC236}">
                <a16:creationId xmlns:a16="http://schemas.microsoft.com/office/drawing/2014/main" id="{FF61C1C7-E47E-CC4C-B611-B9C6758D9A0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22022" y="2195688"/>
            <a:ext cx="953256" cy="953256"/>
          </a:xfrm>
          <a:prstGeom prst="rect">
            <a:avLst/>
          </a:prstGeom>
        </p:spPr>
      </p:pic>
      <p:pic>
        <p:nvPicPr>
          <p:cNvPr id="32" name="Graphic 31" descr="Microscope">
            <a:extLst>
              <a:ext uri="{FF2B5EF4-FFF2-40B4-BE49-F238E27FC236}">
                <a16:creationId xmlns:a16="http://schemas.microsoft.com/office/drawing/2014/main" id="{142FCC2B-5CD0-1548-8F29-3345600ED3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325438" y="2308923"/>
            <a:ext cx="844484" cy="844484"/>
          </a:xfrm>
          <a:prstGeom prst="rect">
            <a:avLst/>
          </a:prstGeom>
        </p:spPr>
      </p:pic>
      <p:pic>
        <p:nvPicPr>
          <p:cNvPr id="33" name="Graphic 32" descr="Drawing compass">
            <a:extLst>
              <a:ext uri="{FF2B5EF4-FFF2-40B4-BE49-F238E27FC236}">
                <a16:creationId xmlns:a16="http://schemas.microsoft.com/office/drawing/2014/main" id="{17C11978-BECB-6D45-93DA-65768A2256D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22022" y="4474788"/>
            <a:ext cx="953256" cy="953256"/>
          </a:xfrm>
          <a:prstGeom prst="rect">
            <a:avLst/>
          </a:prstGeom>
        </p:spPr>
      </p:pic>
      <p:pic>
        <p:nvPicPr>
          <p:cNvPr id="34" name="Graphic 33" descr="Unicorn">
            <a:extLst>
              <a:ext uri="{FF2B5EF4-FFF2-40B4-BE49-F238E27FC236}">
                <a16:creationId xmlns:a16="http://schemas.microsoft.com/office/drawing/2014/main" id="{D0E2434D-EC62-B743-B45B-4A79844B01D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078042" y="4456348"/>
            <a:ext cx="953256" cy="953256"/>
          </a:xfrm>
          <a:prstGeom prst="rect">
            <a:avLst/>
          </a:prstGeom>
        </p:spPr>
      </p:pic>
      <p:pic>
        <p:nvPicPr>
          <p:cNvPr id="35" name="Graphic 34" descr="Playbook">
            <a:extLst>
              <a:ext uri="{FF2B5EF4-FFF2-40B4-BE49-F238E27FC236}">
                <a16:creationId xmlns:a16="http://schemas.microsoft.com/office/drawing/2014/main" id="{01DEDBEB-1971-974B-A30D-E1AE196282D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76647" y="4456348"/>
            <a:ext cx="953256" cy="953256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B88A5324-99BA-DF40-BB21-360C6911E7D2}"/>
              </a:ext>
            </a:extLst>
          </p:cNvPr>
          <p:cNvSpPr txBox="1"/>
          <p:nvPr/>
        </p:nvSpPr>
        <p:spPr>
          <a:xfrm>
            <a:off x="3530825" y="4004130"/>
            <a:ext cx="2444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TOOLKIT WITH ROI CALC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4A7E5FA-04B5-C04E-9DE5-D0EE3FBFEA77}"/>
              </a:ext>
            </a:extLst>
          </p:cNvPr>
          <p:cNvSpPr txBox="1"/>
          <p:nvPr/>
        </p:nvSpPr>
        <p:spPr>
          <a:xfrm>
            <a:off x="807358" y="4004130"/>
            <a:ext cx="218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STANDARD DATABASE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C1C68C-A845-1C4A-B040-7197711ED7F2}"/>
              </a:ext>
            </a:extLst>
          </p:cNvPr>
          <p:cNvSpPr txBox="1"/>
          <p:nvPr/>
        </p:nvSpPr>
        <p:spPr>
          <a:xfrm>
            <a:off x="778408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ED5EC19-6B1C-BC43-9A5B-9AFD78FFAB48}"/>
              </a:ext>
            </a:extLst>
          </p:cNvPr>
          <p:cNvSpPr txBox="1"/>
          <p:nvPr/>
        </p:nvSpPr>
        <p:spPr>
          <a:xfrm>
            <a:off x="9160636" y="4004130"/>
            <a:ext cx="2870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BEST PRACTICES guide+covrg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B973B47-2003-7844-8278-A593B8546D4D}"/>
              </a:ext>
            </a:extLst>
          </p:cNvPr>
          <p:cNvSpPr txBox="1"/>
          <p:nvPr/>
        </p:nvSpPr>
        <p:spPr>
          <a:xfrm>
            <a:off x="6117335" y="4004130"/>
            <a:ext cx="2883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WHITE PAPER AI CATEGORIES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999B54C-78E8-4E46-960E-5218D1797D8B}"/>
              </a:ext>
            </a:extLst>
          </p:cNvPr>
          <p:cNvSpPr txBox="1"/>
          <p:nvPr/>
        </p:nvSpPr>
        <p:spPr>
          <a:xfrm>
            <a:off x="3740259" y="1721138"/>
            <a:ext cx="2053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+mj-lt"/>
              </a:rPr>
              <a:t>DEFINITIONS</a:t>
            </a:r>
          </a:p>
          <a:p>
            <a:pPr algn="ctr"/>
            <a:r>
              <a:rPr lang="en-US" dirty="0">
                <a:latin typeface="+mj-lt"/>
              </a:rPr>
              <a:t>Education campaign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23E99C-137F-C245-AD17-84C76705D4E7}"/>
              </a:ext>
            </a:extLst>
          </p:cNvPr>
          <p:cNvSpPr txBox="1"/>
          <p:nvPr/>
        </p:nvSpPr>
        <p:spPr>
          <a:xfrm>
            <a:off x="6421102" y="1721138"/>
            <a:ext cx="224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GUIDELINES + SURVEY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3F55CA4-3A33-294C-A8E4-E15D979235FC}"/>
              </a:ext>
            </a:extLst>
          </p:cNvPr>
          <p:cNvSpPr txBox="1"/>
          <p:nvPr/>
        </p:nvSpPr>
        <p:spPr>
          <a:xfrm>
            <a:off x="9130819" y="1721138"/>
            <a:ext cx="2847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VER&amp;VAL + IOP GUIDELINES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33A6797-7296-AA43-A1FC-AE6CF23AAF3C}"/>
              </a:ext>
            </a:extLst>
          </p:cNvPr>
          <p:cNvSpPr txBox="1"/>
          <p:nvPr/>
        </p:nvSpPr>
        <p:spPr>
          <a:xfrm>
            <a:off x="3807344" y="5412070"/>
            <a:ext cx="1891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Practical use cases</a:t>
            </a:r>
          </a:p>
          <a:p>
            <a:pPr algn="ctr"/>
            <a:r>
              <a:rPr lang="en-US" b="1" dirty="0">
                <a:latin typeface="+mj-lt"/>
              </a:rPr>
              <a:t>Matthew</a:t>
            </a:r>
            <a:r>
              <a:rPr lang="en-US" dirty="0">
                <a:latin typeface="+mj-lt"/>
              </a:rPr>
              <a:t> Hanna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2DFAB79-59C7-8441-A77A-3745D06444F7}"/>
              </a:ext>
            </a:extLst>
          </p:cNvPr>
          <p:cNvSpPr txBox="1"/>
          <p:nvPr/>
        </p:nvSpPr>
        <p:spPr>
          <a:xfrm>
            <a:off x="1177869" y="2501076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2E5597"/>
                </a:solidFill>
                <a:latin typeface="+mj-lt"/>
              </a:rPr>
              <a:t>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2F5B5A9-220F-2341-BBC8-72BE53BF993A}"/>
              </a:ext>
            </a:extLst>
          </p:cNvPr>
          <p:cNvSpPr txBox="1"/>
          <p:nvPr/>
        </p:nvSpPr>
        <p:spPr>
          <a:xfrm>
            <a:off x="4059859" y="248593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+mj-lt"/>
              </a:rPr>
              <a:t>B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C1CAF06-900B-354F-8855-71786C145A17}"/>
              </a:ext>
            </a:extLst>
          </p:cNvPr>
          <p:cNvSpPr txBox="1"/>
          <p:nvPr/>
        </p:nvSpPr>
        <p:spPr>
          <a:xfrm>
            <a:off x="6748682" y="2463467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3FA3A24-A2C6-064C-BAAF-EED964DA750E}"/>
              </a:ext>
            </a:extLst>
          </p:cNvPr>
          <p:cNvSpPr txBox="1"/>
          <p:nvPr/>
        </p:nvSpPr>
        <p:spPr>
          <a:xfrm>
            <a:off x="9682359" y="2460519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D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A2BFDA9-6DDB-314A-BA8E-D2F248692374}"/>
              </a:ext>
            </a:extLst>
          </p:cNvPr>
          <p:cNvSpPr txBox="1"/>
          <p:nvPr/>
        </p:nvSpPr>
        <p:spPr>
          <a:xfrm>
            <a:off x="1234897" y="4623783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67171"/>
                </a:solidFill>
                <a:latin typeface="+mj-lt"/>
              </a:rPr>
              <a:t>E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B056BD5-DF96-FC47-95C0-5E9A1F9A34F0}"/>
              </a:ext>
            </a:extLst>
          </p:cNvPr>
          <p:cNvSpPr txBox="1"/>
          <p:nvPr/>
        </p:nvSpPr>
        <p:spPr>
          <a:xfrm>
            <a:off x="4010012" y="4596765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8FAADC"/>
                </a:solidFill>
                <a:latin typeface="+mj-lt"/>
              </a:rPr>
              <a:t>F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12C616-3658-8C4C-A76A-6963DDB3AF5C}"/>
              </a:ext>
            </a:extLst>
          </p:cNvPr>
          <p:cNvSpPr txBox="1"/>
          <p:nvPr/>
        </p:nvSpPr>
        <p:spPr>
          <a:xfrm>
            <a:off x="6848691" y="4511614"/>
            <a:ext cx="474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96FF"/>
                </a:solidFill>
                <a:latin typeface="+mj-lt"/>
              </a:rPr>
              <a:t>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738884F-7923-DB44-9306-0783533132B8}"/>
              </a:ext>
            </a:extLst>
          </p:cNvPr>
          <p:cNvSpPr txBox="1"/>
          <p:nvPr/>
        </p:nvSpPr>
        <p:spPr>
          <a:xfrm>
            <a:off x="9724778" y="4511614"/>
            <a:ext cx="470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H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6C9B25-FFB8-4B4B-A3B7-8527E2A2A3FA}"/>
              </a:ext>
            </a:extLst>
          </p:cNvPr>
          <p:cNvSpPr/>
          <p:nvPr/>
        </p:nvSpPr>
        <p:spPr>
          <a:xfrm>
            <a:off x="9016278" y="1524001"/>
            <a:ext cx="3118681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CDC331-AC1E-CE49-822A-9947728D17FD}"/>
              </a:ext>
            </a:extLst>
          </p:cNvPr>
          <p:cNvSpPr/>
          <p:nvPr/>
        </p:nvSpPr>
        <p:spPr>
          <a:xfrm>
            <a:off x="221575" y="3873583"/>
            <a:ext cx="11913383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54CFC9-5692-834D-BB27-01FD433B5244}"/>
              </a:ext>
            </a:extLst>
          </p:cNvPr>
          <p:cNvSpPr/>
          <p:nvPr/>
        </p:nvSpPr>
        <p:spPr>
          <a:xfrm>
            <a:off x="221574" y="1596191"/>
            <a:ext cx="5839992" cy="2349582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78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A435-0967-614B-A64B-133510EA4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316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Key Elements, Next Steps,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0A96-4592-DE47-BDB0-3CD7AAC2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What is the actual ground truth?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What to do when it doesn’t exist?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How many samples do you need in a dataset and what distribution?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How would a digital slide-set be created and made available?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What information is needed?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C6D9243-EAF6-AC4E-A004-3C2396A092A8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538234"/>
          </a:solidFill>
          <a:ln>
            <a:solidFill>
              <a:srgbClr val="538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585FC21-EEA1-CF46-9F4D-FA0857040CA2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805CB0EA-F5AF-E749-A01F-73CB509D6A20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E9ECBE-CD63-4749-A756-2DF90B176B24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1BDBCA-21FA-764C-A3A7-AD4E1DFAC768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9C5071-74CD-A643-BA31-1531B8007FEF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0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B10-FC63-934B-BF2C-F9BC261E2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5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Pros for Patient,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CFEBB-E04D-F74D-A1C3-1F281C67B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There is a clear application to adaptive algorithms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"leave room” for people to improve their programs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A standardized framework makes a lot of questions disappear – people can follow rules and generate data fast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Ground truth datasets improve speed to market for vendors, and faster access to treatment/algorithms for patients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B72F441-AAF3-2D49-8E75-C034820C6A35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8081342-CDAC-A740-849F-F93A7E6AB214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rgbClr val="538234"/>
          </a:solidFill>
          <a:ln>
            <a:solidFill>
              <a:srgbClr val="538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F66002E-6CA6-C644-8F5E-8AA73623BB39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559898C-D506-A743-8929-AB0C52AAC39F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FB6FCB-3A66-D647-9C64-EBB24C7754BD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3C75E0-4621-7242-A17B-C219460DFF64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9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DD9CC-D013-EA42-8E15-3765999F3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34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Concerns for patients, clinical, R&amp;D, and regulatory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0649F-3F2A-5E4A-8184-CA5070029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If a company/developer does not have an approved scanner, or wants to use their own scanner, they will then create a dataset that is severely limited in its use.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Collecting consent for long-time period monitoring can be challenging and may not be fair to the patient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Each dataset could be too narrow per use case and could cause an increased burden for regulatory oversight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F8A78882-CE13-D44D-AB6D-A013355CE9E7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6238C8B-E97B-BB4C-BEEB-EC94DCFD2679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0848CD-7A93-9549-BDDA-5CB865F26EF8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5F4726D-691D-0B4E-AE02-1614F7493907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rgbClr val="538234"/>
          </a:solidFill>
          <a:ln>
            <a:solidFill>
              <a:srgbClr val="538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36C92E-FB69-A54E-AF2C-852D18526923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E7A188-CFF3-2B44-B393-F4E6F72D7173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7F71-488A-4A47-831C-E3396B48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649" y="355611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Implications &amp;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B21B7-7E68-F84F-9264-D4D399F07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Actual glass slides would be challenging to use as a ground truth dataset because these may get lost or broken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Slide images taken on one of the FDA-approved scanners would provide path to universal applicability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+mj-lt"/>
              </a:rPr>
              <a:t>Patient treatment and comorbidities must be accounted for when assessing datasets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9D0BE19-AD69-FA46-A84F-B45CCF6C0F71}"/>
              </a:ext>
            </a:extLst>
          </p:cNvPr>
          <p:cNvSpPr/>
          <p:nvPr/>
        </p:nvSpPr>
        <p:spPr>
          <a:xfrm>
            <a:off x="838200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A2420DC-A4CB-1B45-BFC4-565B08B7D49C}"/>
              </a:ext>
            </a:extLst>
          </p:cNvPr>
          <p:cNvSpPr/>
          <p:nvPr/>
        </p:nvSpPr>
        <p:spPr>
          <a:xfrm>
            <a:off x="1140595" y="777209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DB31F1-77E0-C24B-B294-E633F28C209E}"/>
              </a:ext>
            </a:extLst>
          </p:cNvPr>
          <p:cNvSpPr/>
          <p:nvPr/>
        </p:nvSpPr>
        <p:spPr>
          <a:xfrm>
            <a:off x="838200" y="1018394"/>
            <a:ext cx="281770" cy="215035"/>
          </a:xfrm>
          <a:prstGeom prst="roundRect">
            <a:avLst>
              <a:gd name="adj" fmla="val 6343"/>
            </a:avLst>
          </a:prstGeom>
          <a:solidFill>
            <a:srgbClr val="538234"/>
          </a:solidFill>
          <a:ln>
            <a:solidFill>
              <a:srgbClr val="5382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04300D5-D85F-9B40-B59A-68D68132C605}"/>
              </a:ext>
            </a:extLst>
          </p:cNvPr>
          <p:cNvSpPr/>
          <p:nvPr/>
        </p:nvSpPr>
        <p:spPr>
          <a:xfrm>
            <a:off x="1140595" y="1018393"/>
            <a:ext cx="281770" cy="215035"/>
          </a:xfrm>
          <a:prstGeom prst="roundRect">
            <a:avLst>
              <a:gd name="adj" fmla="val 634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1E8F72-97BD-754D-9564-232C0875048C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32B201D-2189-BA47-8981-AEB960D1DAD2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8451-9E15-6243-B593-3C625B24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 of the project and timeline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03804C-0AF1-8741-B12E-8E8190525664}"/>
              </a:ext>
            </a:extLst>
          </p:cNvPr>
          <p:cNvSpPr/>
          <p:nvPr/>
        </p:nvSpPr>
        <p:spPr>
          <a:xfrm>
            <a:off x="3876370" y="253280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Framework/guidelines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for getting at ground truth regardless of application</a:t>
            </a: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Survey/Whitepaper: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how to obtain ground truth data </a:t>
            </a:r>
          </a:p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~12-15 months</a:t>
            </a:r>
          </a:p>
        </p:txBody>
      </p:sp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E2A051EE-F91C-2E4F-B983-606052678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137" y="3002691"/>
            <a:ext cx="914400" cy="914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DE7503-9CAC-B74B-BF3D-47DD38962BB5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A1FC81-4B1B-094F-BCDD-44C283ABDC3A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BDE7503-9CAC-B74B-BF3D-47DD38962BB5}"/>
              </a:ext>
            </a:extLst>
          </p:cNvPr>
          <p:cNvSpPr/>
          <p:nvPr/>
        </p:nvSpPr>
        <p:spPr>
          <a:xfrm>
            <a:off x="0" y="0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A1FC81-4B1B-094F-BCDD-44C283ABDC3A}"/>
              </a:ext>
            </a:extLst>
          </p:cNvPr>
          <p:cNvSpPr/>
          <p:nvPr/>
        </p:nvSpPr>
        <p:spPr>
          <a:xfrm>
            <a:off x="0" y="6531429"/>
            <a:ext cx="12192000" cy="326571"/>
          </a:xfrm>
          <a:prstGeom prst="rect">
            <a:avLst/>
          </a:prstGeom>
          <a:solidFill>
            <a:srgbClr val="5382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DBC47DD-36FD-D14F-99F4-A7328568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538234"/>
                </a:solidFill>
              </a:rPr>
              <a:t>Truthing data sets: </a:t>
            </a:r>
            <a:r>
              <a:rPr lang="en-US" dirty="0"/>
              <a:t>Summary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3996270-77BE-A949-8AA7-01B474A7A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Need</a:t>
            </a:r>
            <a:r>
              <a:rPr lang="en-US" dirty="0">
                <a:latin typeface="+mj-lt"/>
              </a:rPr>
              <a:t>: Ground truth in data sets used for validation of AI/ML or other digital pathology tools/applications.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Problem</a:t>
            </a:r>
            <a:r>
              <a:rPr lang="en-US" dirty="0">
                <a:latin typeface="+mj-lt"/>
              </a:rPr>
              <a:t>: The ground truth is difficult to establish given the physical nature of the samples, variability in “truth” by physicians and outcomes – generalizability is difficult within these confines, since there is no “True” ground truth.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u="sng" dirty="0">
                <a:latin typeface="+mj-lt"/>
              </a:rPr>
              <a:t>Project Focus</a:t>
            </a:r>
            <a:r>
              <a:rPr lang="en-US" dirty="0">
                <a:latin typeface="+mj-lt"/>
              </a:rPr>
              <a:t>: Establish and disseminate a framework for creating truthing datasets with a demonstrated use case to unify human elements to ground truthing.</a:t>
            </a:r>
          </a:p>
        </p:txBody>
      </p:sp>
    </p:spTree>
    <p:extLst>
      <p:ext uri="{BB962C8B-B14F-4D97-AF65-F5344CB8AC3E}">
        <p14:creationId xmlns:p14="http://schemas.microsoft.com/office/powerpoint/2010/main" val="412933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460</Words>
  <Application>Microsoft Macintosh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Session C – Truthing data sets</vt:lpstr>
      <vt:lpstr>Key Elements, Next Steps, Timeline</vt:lpstr>
      <vt:lpstr>Pros for Patient, Clinical, R&amp;D, and regulatory</vt:lpstr>
      <vt:lpstr>Concerns for patients, clinical, R&amp;D, and regulatory</vt:lpstr>
      <vt:lpstr>Implications &amp; Efforts</vt:lpstr>
      <vt:lpstr>Deliverables of the project and timeline</vt:lpstr>
      <vt:lpstr>Truthing data sets: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Lennerz, Jochen K.,M.D.</dc:creator>
  <cp:lastModifiedBy>Lennerz, Jochen K.,M.D.</cp:lastModifiedBy>
  <cp:revision>14</cp:revision>
  <dcterms:created xsi:type="dcterms:W3CDTF">2019-10-18T08:27:45Z</dcterms:created>
  <dcterms:modified xsi:type="dcterms:W3CDTF">2019-10-18T09:47:52Z</dcterms:modified>
</cp:coreProperties>
</file>