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7171"/>
    <a:srgbClr val="538234"/>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p:restoredTop sz="94694"/>
  </p:normalViewPr>
  <p:slideViewPr>
    <p:cSldViewPr snapToGrid="0" snapToObjects="1">
      <p:cViewPr varScale="1">
        <p:scale>
          <a:sx n="124" d="100"/>
          <a:sy n="124" d="100"/>
        </p:scale>
        <p:origin x="4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1EEFE-4096-434C-9FFB-6A04A02136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508DBF-B2E7-9E42-BE3B-B360825EDB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A0255A-C213-AE4D-9064-16628300D171}"/>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5" name="Footer Placeholder 4">
            <a:extLst>
              <a:ext uri="{FF2B5EF4-FFF2-40B4-BE49-F238E27FC236}">
                <a16:creationId xmlns:a16="http://schemas.microsoft.com/office/drawing/2014/main" id="{7A395111-6454-4B4B-876F-18BA74B50D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3506F6-614C-5248-8E50-237DE3402544}"/>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173177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DC4E-46FD-2743-BE0E-940145C9E8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26E379-080C-4C48-94E4-F667AB387B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15CA96-0725-0541-81FA-C81D0348A744}"/>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5" name="Footer Placeholder 4">
            <a:extLst>
              <a:ext uri="{FF2B5EF4-FFF2-40B4-BE49-F238E27FC236}">
                <a16:creationId xmlns:a16="http://schemas.microsoft.com/office/drawing/2014/main" id="{AD8EF415-0642-9A4A-B057-8C8F14C88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870D4-8F79-B54D-B37B-22561B990AF1}"/>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2299722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0F3EF6-17BA-234B-9ABA-F467B4358A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16C5A9-BFBE-8443-9B9E-CE0761A4A2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F2589B-47FA-7D4C-8CE3-243ADB6233D2}"/>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5" name="Footer Placeholder 4">
            <a:extLst>
              <a:ext uri="{FF2B5EF4-FFF2-40B4-BE49-F238E27FC236}">
                <a16:creationId xmlns:a16="http://schemas.microsoft.com/office/drawing/2014/main" id="{8BAAA93E-3A8F-7B44-AAB8-14F95BE3FC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3A4EB-9BE0-434F-81DC-F7583CD421F2}"/>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8392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8126-CAE2-7042-9F50-F47D9D65A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8AECAE-2F36-3745-95B1-96A8E5506F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D3FF23-0F6D-A840-A847-32F3060675D4}"/>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5" name="Footer Placeholder 4">
            <a:extLst>
              <a:ext uri="{FF2B5EF4-FFF2-40B4-BE49-F238E27FC236}">
                <a16:creationId xmlns:a16="http://schemas.microsoft.com/office/drawing/2014/main" id="{26DE51E6-7845-644D-B454-D567797EA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20212D-6781-9F45-B4C5-F00D64D9B7DE}"/>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254745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F3ECF-6BBB-3C43-B136-E3214AB2FC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611ABB-9EF6-624C-B1A7-6C8194AC08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E997E0-6434-AB4C-B15C-BBD3492E6DA0}"/>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5" name="Footer Placeholder 4">
            <a:extLst>
              <a:ext uri="{FF2B5EF4-FFF2-40B4-BE49-F238E27FC236}">
                <a16:creationId xmlns:a16="http://schemas.microsoft.com/office/drawing/2014/main" id="{33DFDD16-CA9E-5546-A83F-87A90DAD5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EABF9-39D7-654B-9D6A-2504F555B173}"/>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156004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D5366-3E50-364E-A6FC-6D995E3913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A255B8-0A16-2647-A18E-737456D26C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C3D69F-E77D-7147-B8A2-60F0683BB8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3D0F50-4601-FB4C-8A56-FF79E0F89FBF}"/>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6" name="Footer Placeholder 5">
            <a:extLst>
              <a:ext uri="{FF2B5EF4-FFF2-40B4-BE49-F238E27FC236}">
                <a16:creationId xmlns:a16="http://schemas.microsoft.com/office/drawing/2014/main" id="{71B735EE-8B28-1440-8000-898B7DC6E2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DC5B75-6966-2F4A-9714-23108D4BDC52}"/>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53801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505E7-2E64-8941-BD63-78CC8F8C19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D603E-6F44-2749-BD2D-8497CCA006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2270B2-8E6B-1D4F-94FD-798F2CCBBA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E585C5-4E4A-AC4C-9D6C-9752A83B71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1DD6E6-EF07-944E-9CDC-964B75BD4F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0A5F4-585F-594D-8EF3-E21CE9F3CBB9}"/>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8" name="Footer Placeholder 7">
            <a:extLst>
              <a:ext uri="{FF2B5EF4-FFF2-40B4-BE49-F238E27FC236}">
                <a16:creationId xmlns:a16="http://schemas.microsoft.com/office/drawing/2014/main" id="{194602AF-E22C-7840-B1E7-2A26269295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F90E27-F124-F044-B83F-8881312BDC1C}"/>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3682470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1A6B4-F3E8-0A40-888E-0E9CB00F29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FB771A-6BFE-1E46-B4BE-7A918DAE209D}"/>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4" name="Footer Placeholder 3">
            <a:extLst>
              <a:ext uri="{FF2B5EF4-FFF2-40B4-BE49-F238E27FC236}">
                <a16:creationId xmlns:a16="http://schemas.microsoft.com/office/drawing/2014/main" id="{86F15B13-EEB7-874B-AD9F-BED1846AE4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5B531A-98DC-9848-9C00-85B0EE4A1082}"/>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165534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9123-AA9C-4044-807B-D88E4DCA3F9B}"/>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3" name="Footer Placeholder 2">
            <a:extLst>
              <a:ext uri="{FF2B5EF4-FFF2-40B4-BE49-F238E27FC236}">
                <a16:creationId xmlns:a16="http://schemas.microsoft.com/office/drawing/2014/main" id="{300BF06E-E772-E645-B6DE-738B92F3AB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899B3D-F774-CD4D-AB3F-FE156BC94C78}"/>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3160048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E4E75-049C-314C-A3CA-92D074156F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9027FB-E987-7D41-9CD6-8F04333B46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E7961C-7E81-1A4D-8156-995846F45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473BF4-3E00-644E-AC74-7F6A6766E387}"/>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6" name="Footer Placeholder 5">
            <a:extLst>
              <a:ext uri="{FF2B5EF4-FFF2-40B4-BE49-F238E27FC236}">
                <a16:creationId xmlns:a16="http://schemas.microsoft.com/office/drawing/2014/main" id="{32997EEC-74DA-8E41-99D6-9716A046C6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90887A-22D3-AC48-B809-B8704C5C3863}"/>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2074946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5D7D6-EF55-3C40-90E5-8179A57F0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6EDF7A-4115-C64F-A6E5-E863BD516E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153A33-8185-2744-B4F8-97396BE80E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36D296-7138-3940-BC27-7750DE6089EB}"/>
              </a:ext>
            </a:extLst>
          </p:cNvPr>
          <p:cNvSpPr>
            <a:spLocks noGrp="1"/>
          </p:cNvSpPr>
          <p:nvPr>
            <p:ph type="dt" sz="half" idx="10"/>
          </p:nvPr>
        </p:nvSpPr>
        <p:spPr/>
        <p:txBody>
          <a:bodyPr/>
          <a:lstStyle/>
          <a:p>
            <a:fld id="{86246848-65A7-BA44-9DA7-0A017101D802}" type="datetimeFigureOut">
              <a:rPr lang="en-US" smtClean="0"/>
              <a:t>10/18/19</a:t>
            </a:fld>
            <a:endParaRPr lang="en-US"/>
          </a:p>
        </p:txBody>
      </p:sp>
      <p:sp>
        <p:nvSpPr>
          <p:cNvPr id="6" name="Footer Placeholder 5">
            <a:extLst>
              <a:ext uri="{FF2B5EF4-FFF2-40B4-BE49-F238E27FC236}">
                <a16:creationId xmlns:a16="http://schemas.microsoft.com/office/drawing/2014/main" id="{EF55116C-65F2-834F-9F7A-D0942AA309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165A9-5499-D847-80DB-EE0A44151C52}"/>
              </a:ext>
            </a:extLst>
          </p:cNvPr>
          <p:cNvSpPr>
            <a:spLocks noGrp="1"/>
          </p:cNvSpPr>
          <p:nvPr>
            <p:ph type="sldNum" sz="quarter" idx="12"/>
          </p:nvPr>
        </p:nvSpPr>
        <p:spPr/>
        <p:txBody>
          <a:bodyPr/>
          <a:lstStyle/>
          <a:p>
            <a:fld id="{6A2C9FB9-D1CB-AD40-A439-63299E84AEB6}" type="slidenum">
              <a:rPr lang="en-US" smtClean="0"/>
              <a:t>‹#›</a:t>
            </a:fld>
            <a:endParaRPr lang="en-US"/>
          </a:p>
        </p:txBody>
      </p:sp>
    </p:spTree>
    <p:extLst>
      <p:ext uri="{BB962C8B-B14F-4D97-AF65-F5344CB8AC3E}">
        <p14:creationId xmlns:p14="http://schemas.microsoft.com/office/powerpoint/2010/main" val="3090597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7DE5D5-97B5-E848-985D-24E0AD787A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A0BD45-2FC8-FE45-B825-1FDEAEE04C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3FD42-72FE-A94C-AD69-8138F0B782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46848-65A7-BA44-9DA7-0A017101D802}" type="datetimeFigureOut">
              <a:rPr lang="en-US" smtClean="0"/>
              <a:t>10/18/19</a:t>
            </a:fld>
            <a:endParaRPr lang="en-US"/>
          </a:p>
        </p:txBody>
      </p:sp>
      <p:sp>
        <p:nvSpPr>
          <p:cNvPr id="5" name="Footer Placeholder 4">
            <a:extLst>
              <a:ext uri="{FF2B5EF4-FFF2-40B4-BE49-F238E27FC236}">
                <a16:creationId xmlns:a16="http://schemas.microsoft.com/office/drawing/2014/main" id="{30F572A0-A3E6-9740-8BAD-60A4C736E8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76E3C0-5CBD-A74F-951F-C32584AF2D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C9FB9-D1CB-AD40-A439-63299E84AEB6}" type="slidenum">
              <a:rPr lang="en-US" smtClean="0"/>
              <a:t>‹#›</a:t>
            </a:fld>
            <a:endParaRPr lang="en-US"/>
          </a:p>
        </p:txBody>
      </p:sp>
    </p:spTree>
    <p:extLst>
      <p:ext uri="{BB962C8B-B14F-4D97-AF65-F5344CB8AC3E}">
        <p14:creationId xmlns:p14="http://schemas.microsoft.com/office/powerpoint/2010/main" val="1552544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4E5F18-0419-E24B-B784-A66D74388BFA}"/>
              </a:ext>
            </a:extLst>
          </p:cNvPr>
          <p:cNvSpPr/>
          <p:nvPr/>
        </p:nvSpPr>
        <p:spPr>
          <a:xfrm>
            <a:off x="0" y="0"/>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CD87F79-E038-3B49-A633-BDF505CE31E3}"/>
              </a:ext>
            </a:extLst>
          </p:cNvPr>
          <p:cNvSpPr/>
          <p:nvPr/>
        </p:nvSpPr>
        <p:spPr>
          <a:xfrm>
            <a:off x="0" y="6531429"/>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BCCDC7-B033-E347-814F-F98C442471FD}"/>
              </a:ext>
            </a:extLst>
          </p:cNvPr>
          <p:cNvSpPr>
            <a:spLocks noGrp="1"/>
          </p:cNvSpPr>
          <p:nvPr>
            <p:ph type="title"/>
          </p:nvPr>
        </p:nvSpPr>
        <p:spPr/>
        <p:txBody>
          <a:bodyPr/>
          <a:lstStyle/>
          <a:p>
            <a:r>
              <a:rPr lang="en-US" dirty="0"/>
              <a:t>Breakout Session E – </a:t>
            </a:r>
            <a:r>
              <a:rPr lang="en-US" dirty="0">
                <a:solidFill>
                  <a:srgbClr val="767171"/>
                </a:solidFill>
              </a:rPr>
              <a:t>Data standardization</a:t>
            </a:r>
          </a:p>
        </p:txBody>
      </p:sp>
      <p:sp>
        <p:nvSpPr>
          <p:cNvPr id="13" name="Rounded Rectangle 12">
            <a:extLst>
              <a:ext uri="{FF2B5EF4-FFF2-40B4-BE49-F238E27FC236}">
                <a16:creationId xmlns:a16="http://schemas.microsoft.com/office/drawing/2014/main" id="{1B008CCF-685F-CA44-9F63-9F3C17CEBFAF}"/>
              </a:ext>
            </a:extLst>
          </p:cNvPr>
          <p:cNvSpPr/>
          <p:nvPr/>
        </p:nvSpPr>
        <p:spPr>
          <a:xfrm>
            <a:off x="329023" y="1666158"/>
            <a:ext cx="3083890" cy="2130014"/>
          </a:xfrm>
          <a:prstGeom prst="roundRect">
            <a:avLst>
              <a:gd name="adj" fmla="val 4546"/>
            </a:avLst>
          </a:prstGeom>
          <a:solidFill>
            <a:schemeClr val="bg1">
              <a:lumMod val="95000"/>
              <a:alpha val="64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EE7DFA27-0707-034C-8F1D-BE7F4889B7A4}"/>
              </a:ext>
            </a:extLst>
          </p:cNvPr>
          <p:cNvSpPr/>
          <p:nvPr/>
        </p:nvSpPr>
        <p:spPr>
          <a:xfrm>
            <a:off x="3537575" y="1666158"/>
            <a:ext cx="2431400" cy="2130014"/>
          </a:xfrm>
          <a:prstGeom prst="roundRect">
            <a:avLst>
              <a:gd name="adj" fmla="val 4546"/>
            </a:avLst>
          </a:prstGeom>
          <a:solidFill>
            <a:schemeClr val="tx2">
              <a:lumMod val="20000"/>
              <a:lumOff val="80000"/>
              <a:alpha val="52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97E72944-8E81-1847-A068-1F285A48A1DA}"/>
              </a:ext>
            </a:extLst>
          </p:cNvPr>
          <p:cNvSpPr/>
          <p:nvPr/>
        </p:nvSpPr>
        <p:spPr>
          <a:xfrm>
            <a:off x="6116225" y="1666158"/>
            <a:ext cx="2850239" cy="2130014"/>
          </a:xfrm>
          <a:prstGeom prst="roundRect">
            <a:avLst>
              <a:gd name="adj" fmla="val 4546"/>
            </a:avLst>
          </a:prstGeom>
          <a:solidFill>
            <a:schemeClr val="bg1">
              <a:lumMod val="95000"/>
              <a:alpha val="64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7E108228-1D61-B24F-9B92-24D39327BFB7}"/>
              </a:ext>
            </a:extLst>
          </p:cNvPr>
          <p:cNvSpPr/>
          <p:nvPr/>
        </p:nvSpPr>
        <p:spPr>
          <a:xfrm>
            <a:off x="9076159" y="1666158"/>
            <a:ext cx="2957022" cy="2130014"/>
          </a:xfrm>
          <a:prstGeom prst="roundRect">
            <a:avLst>
              <a:gd name="adj" fmla="val 4546"/>
            </a:avLst>
          </a:prstGeom>
          <a:solidFill>
            <a:schemeClr val="tx2">
              <a:lumMod val="20000"/>
              <a:lumOff val="80000"/>
              <a:alpha val="52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C894372E-103C-454A-8387-A7D015E0E01C}"/>
              </a:ext>
            </a:extLst>
          </p:cNvPr>
          <p:cNvSpPr/>
          <p:nvPr/>
        </p:nvSpPr>
        <p:spPr>
          <a:xfrm>
            <a:off x="329023" y="3956468"/>
            <a:ext cx="3083890" cy="2130014"/>
          </a:xfrm>
          <a:prstGeom prst="roundRect">
            <a:avLst>
              <a:gd name="adj" fmla="val 4546"/>
            </a:avLst>
          </a:prstGeom>
          <a:solidFill>
            <a:schemeClr val="tx2">
              <a:lumMod val="20000"/>
              <a:lumOff val="80000"/>
              <a:alpha val="52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380FE7E7-333F-1247-B5E0-66C412143C46}"/>
              </a:ext>
            </a:extLst>
          </p:cNvPr>
          <p:cNvSpPr/>
          <p:nvPr/>
        </p:nvSpPr>
        <p:spPr>
          <a:xfrm>
            <a:off x="3524419" y="3956468"/>
            <a:ext cx="2457713" cy="2130014"/>
          </a:xfrm>
          <a:prstGeom prst="roundRect">
            <a:avLst>
              <a:gd name="adj" fmla="val 4546"/>
            </a:avLst>
          </a:prstGeom>
          <a:solidFill>
            <a:schemeClr val="bg1">
              <a:lumMod val="95000"/>
              <a:alpha val="64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399DDC2C-9666-9249-9AFD-D920D00C8F08}"/>
              </a:ext>
            </a:extLst>
          </p:cNvPr>
          <p:cNvSpPr/>
          <p:nvPr/>
        </p:nvSpPr>
        <p:spPr>
          <a:xfrm>
            <a:off x="6122544" y="3956468"/>
            <a:ext cx="2837600" cy="2130014"/>
          </a:xfrm>
          <a:prstGeom prst="roundRect">
            <a:avLst>
              <a:gd name="adj" fmla="val 4546"/>
            </a:avLst>
          </a:prstGeom>
          <a:solidFill>
            <a:schemeClr val="tx2">
              <a:lumMod val="20000"/>
              <a:lumOff val="80000"/>
              <a:alpha val="52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a:extLst>
              <a:ext uri="{FF2B5EF4-FFF2-40B4-BE49-F238E27FC236}">
                <a16:creationId xmlns:a16="http://schemas.microsoft.com/office/drawing/2014/main" id="{1F44342F-2CAE-384F-92BE-EF681E3D8CDC}"/>
              </a:ext>
            </a:extLst>
          </p:cNvPr>
          <p:cNvSpPr/>
          <p:nvPr/>
        </p:nvSpPr>
        <p:spPr>
          <a:xfrm>
            <a:off x="9076160" y="3956468"/>
            <a:ext cx="2957021" cy="2130014"/>
          </a:xfrm>
          <a:prstGeom prst="roundRect">
            <a:avLst>
              <a:gd name="adj" fmla="val 4546"/>
            </a:avLst>
          </a:prstGeom>
          <a:solidFill>
            <a:schemeClr val="bg1">
              <a:lumMod val="95000"/>
              <a:alpha val="64000"/>
            </a:schemeClr>
          </a:solid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96661D2-99E7-0746-95BA-F3AD89B26668}"/>
              </a:ext>
            </a:extLst>
          </p:cNvPr>
          <p:cNvSpPr txBox="1"/>
          <p:nvPr/>
        </p:nvSpPr>
        <p:spPr>
          <a:xfrm>
            <a:off x="1140141" y="3132038"/>
            <a:ext cx="1517018" cy="646331"/>
          </a:xfrm>
          <a:prstGeom prst="rect">
            <a:avLst/>
          </a:prstGeom>
          <a:noFill/>
        </p:spPr>
        <p:txBody>
          <a:bodyPr wrap="none" rtlCol="0">
            <a:spAutoFit/>
          </a:bodyPr>
          <a:lstStyle/>
          <a:p>
            <a:r>
              <a:rPr lang="en-US" dirty="0">
                <a:solidFill>
                  <a:schemeClr val="accent1">
                    <a:lumMod val="50000"/>
                  </a:schemeClr>
                </a:solidFill>
                <a:latin typeface="+mj-lt"/>
              </a:rPr>
              <a:t>Pre-analytics</a:t>
            </a:r>
          </a:p>
          <a:p>
            <a:r>
              <a:rPr lang="en-US" b="1" dirty="0">
                <a:latin typeface="+mj-lt"/>
              </a:rPr>
              <a:t>Amanda </a:t>
            </a:r>
            <a:r>
              <a:rPr lang="en-US" dirty="0">
                <a:latin typeface="+mj-lt"/>
              </a:rPr>
              <a:t>Lowe</a:t>
            </a:r>
          </a:p>
        </p:txBody>
      </p:sp>
      <p:sp>
        <p:nvSpPr>
          <p:cNvPr id="22" name="TextBox 21">
            <a:extLst>
              <a:ext uri="{FF2B5EF4-FFF2-40B4-BE49-F238E27FC236}">
                <a16:creationId xmlns:a16="http://schemas.microsoft.com/office/drawing/2014/main" id="{699439C1-6F49-AB4E-A271-DEF4296F160E}"/>
              </a:ext>
            </a:extLst>
          </p:cNvPr>
          <p:cNvSpPr txBox="1"/>
          <p:nvPr/>
        </p:nvSpPr>
        <p:spPr>
          <a:xfrm>
            <a:off x="3994766" y="3132038"/>
            <a:ext cx="1517018" cy="646331"/>
          </a:xfrm>
          <a:prstGeom prst="rect">
            <a:avLst/>
          </a:prstGeom>
          <a:noFill/>
        </p:spPr>
        <p:txBody>
          <a:bodyPr wrap="none" rtlCol="0">
            <a:spAutoFit/>
          </a:bodyPr>
          <a:lstStyle/>
          <a:p>
            <a:pPr algn="ctr"/>
            <a:r>
              <a:rPr lang="en-US" dirty="0">
                <a:solidFill>
                  <a:srgbClr val="C00000"/>
                </a:solidFill>
                <a:latin typeface="+mj-lt"/>
              </a:rPr>
              <a:t>Slide scanning</a:t>
            </a:r>
          </a:p>
          <a:p>
            <a:pPr algn="ctr"/>
            <a:r>
              <a:rPr lang="en-US" b="1" dirty="0">
                <a:latin typeface="+mj-lt"/>
              </a:rPr>
              <a:t>Scott</a:t>
            </a:r>
            <a:r>
              <a:rPr lang="en-US" dirty="0">
                <a:latin typeface="+mj-lt"/>
              </a:rPr>
              <a:t> Blakely</a:t>
            </a:r>
          </a:p>
        </p:txBody>
      </p:sp>
      <p:sp>
        <p:nvSpPr>
          <p:cNvPr id="23" name="TextBox 22">
            <a:extLst>
              <a:ext uri="{FF2B5EF4-FFF2-40B4-BE49-F238E27FC236}">
                <a16:creationId xmlns:a16="http://schemas.microsoft.com/office/drawing/2014/main" id="{536B61A6-88A0-FA47-BB0A-25490B22FAD4}"/>
              </a:ext>
            </a:extLst>
          </p:cNvPr>
          <p:cNvSpPr txBox="1"/>
          <p:nvPr/>
        </p:nvSpPr>
        <p:spPr>
          <a:xfrm>
            <a:off x="6066409" y="3132038"/>
            <a:ext cx="2949870" cy="646331"/>
          </a:xfrm>
          <a:prstGeom prst="rect">
            <a:avLst/>
          </a:prstGeom>
          <a:noFill/>
        </p:spPr>
        <p:txBody>
          <a:bodyPr wrap="square" rtlCol="0">
            <a:spAutoFit/>
          </a:bodyPr>
          <a:lstStyle/>
          <a:p>
            <a:pPr algn="ctr"/>
            <a:r>
              <a:rPr lang="en-US" dirty="0">
                <a:solidFill>
                  <a:schemeClr val="accent6">
                    <a:lumMod val="75000"/>
                  </a:schemeClr>
                </a:solidFill>
                <a:latin typeface="+mj-lt"/>
              </a:rPr>
              <a:t>Truthing data sets</a:t>
            </a:r>
          </a:p>
          <a:p>
            <a:pPr algn="ctr"/>
            <a:r>
              <a:rPr lang="en-US" b="1" dirty="0">
                <a:latin typeface="+mj-lt"/>
              </a:rPr>
              <a:t>Sarah</a:t>
            </a:r>
            <a:r>
              <a:rPr lang="en-US" dirty="0">
                <a:latin typeface="+mj-lt"/>
              </a:rPr>
              <a:t> Dudgeon </a:t>
            </a:r>
            <a:r>
              <a:rPr lang="en-US" b="1" dirty="0">
                <a:latin typeface="+mj-lt"/>
              </a:rPr>
              <a:t>Hetal </a:t>
            </a:r>
            <a:r>
              <a:rPr lang="en-US" dirty="0">
                <a:latin typeface="+mj-lt"/>
              </a:rPr>
              <a:t>Marble</a:t>
            </a:r>
          </a:p>
        </p:txBody>
      </p:sp>
      <p:sp>
        <p:nvSpPr>
          <p:cNvPr id="24" name="TextBox 23">
            <a:extLst>
              <a:ext uri="{FF2B5EF4-FFF2-40B4-BE49-F238E27FC236}">
                <a16:creationId xmlns:a16="http://schemas.microsoft.com/office/drawing/2014/main" id="{6D17EB20-FD02-5846-BC7B-42B58B5E0B03}"/>
              </a:ext>
            </a:extLst>
          </p:cNvPr>
          <p:cNvSpPr txBox="1"/>
          <p:nvPr/>
        </p:nvSpPr>
        <p:spPr>
          <a:xfrm>
            <a:off x="57041" y="5424877"/>
            <a:ext cx="3683218" cy="646331"/>
          </a:xfrm>
          <a:prstGeom prst="rect">
            <a:avLst/>
          </a:prstGeom>
          <a:noFill/>
        </p:spPr>
        <p:txBody>
          <a:bodyPr wrap="square" rtlCol="0">
            <a:spAutoFit/>
          </a:bodyPr>
          <a:lstStyle/>
          <a:p>
            <a:pPr algn="ctr"/>
            <a:r>
              <a:rPr lang="en-US" dirty="0">
                <a:solidFill>
                  <a:schemeClr val="tx1">
                    <a:lumMod val="65000"/>
                    <a:lumOff val="35000"/>
                  </a:schemeClr>
                </a:solidFill>
                <a:latin typeface="+mj-lt"/>
              </a:rPr>
              <a:t>Data standardization</a:t>
            </a:r>
          </a:p>
          <a:p>
            <a:pPr algn="ctr"/>
            <a:r>
              <a:rPr lang="en-US" b="1" dirty="0">
                <a:latin typeface="+mj-lt"/>
              </a:rPr>
              <a:t>Markus</a:t>
            </a:r>
            <a:r>
              <a:rPr lang="en-US" dirty="0">
                <a:latin typeface="+mj-lt"/>
              </a:rPr>
              <a:t> Herrmann </a:t>
            </a:r>
            <a:r>
              <a:rPr lang="en-US" b="1" dirty="0">
                <a:latin typeface="+mj-lt"/>
              </a:rPr>
              <a:t>Mike</a:t>
            </a:r>
            <a:r>
              <a:rPr lang="en-US" dirty="0">
                <a:latin typeface="+mj-lt"/>
              </a:rPr>
              <a:t> Isaacs</a:t>
            </a:r>
          </a:p>
        </p:txBody>
      </p:sp>
      <p:sp>
        <p:nvSpPr>
          <p:cNvPr id="25" name="TextBox 24">
            <a:extLst>
              <a:ext uri="{FF2B5EF4-FFF2-40B4-BE49-F238E27FC236}">
                <a16:creationId xmlns:a16="http://schemas.microsoft.com/office/drawing/2014/main" id="{8189A2DD-5AB4-F04B-BB57-BBDAFD125065}"/>
              </a:ext>
            </a:extLst>
          </p:cNvPr>
          <p:cNvSpPr txBox="1"/>
          <p:nvPr/>
        </p:nvSpPr>
        <p:spPr>
          <a:xfrm>
            <a:off x="6353134" y="5412070"/>
            <a:ext cx="2376420" cy="646331"/>
          </a:xfrm>
          <a:prstGeom prst="rect">
            <a:avLst/>
          </a:prstGeom>
          <a:noFill/>
        </p:spPr>
        <p:txBody>
          <a:bodyPr wrap="none" rtlCol="0">
            <a:spAutoFit/>
          </a:bodyPr>
          <a:lstStyle/>
          <a:p>
            <a:pPr algn="ctr"/>
            <a:r>
              <a:rPr lang="en-US" dirty="0">
                <a:solidFill>
                  <a:srgbClr val="0096FF"/>
                </a:solidFill>
                <a:latin typeface="+mj-lt"/>
              </a:rPr>
              <a:t>ML/AI – Model creation</a:t>
            </a:r>
          </a:p>
          <a:p>
            <a:pPr algn="ctr"/>
            <a:r>
              <a:rPr lang="en-US" b="1" dirty="0">
                <a:latin typeface="+mj-lt"/>
              </a:rPr>
              <a:t>Ashish</a:t>
            </a:r>
            <a:r>
              <a:rPr lang="en-US" dirty="0">
                <a:latin typeface="+mj-lt"/>
              </a:rPr>
              <a:t> Sharma</a:t>
            </a:r>
          </a:p>
        </p:txBody>
      </p:sp>
      <p:sp>
        <p:nvSpPr>
          <p:cNvPr id="26" name="TextBox 25">
            <a:extLst>
              <a:ext uri="{FF2B5EF4-FFF2-40B4-BE49-F238E27FC236}">
                <a16:creationId xmlns:a16="http://schemas.microsoft.com/office/drawing/2014/main" id="{31563C07-32BE-F24C-A2B8-033958330DAF}"/>
              </a:ext>
            </a:extLst>
          </p:cNvPr>
          <p:cNvSpPr txBox="1"/>
          <p:nvPr/>
        </p:nvSpPr>
        <p:spPr>
          <a:xfrm>
            <a:off x="9528908" y="3132038"/>
            <a:ext cx="2051524" cy="646331"/>
          </a:xfrm>
          <a:prstGeom prst="rect">
            <a:avLst/>
          </a:prstGeom>
          <a:noFill/>
        </p:spPr>
        <p:txBody>
          <a:bodyPr wrap="none" rtlCol="0">
            <a:spAutoFit/>
          </a:bodyPr>
          <a:lstStyle/>
          <a:p>
            <a:pPr algn="ctr"/>
            <a:r>
              <a:rPr lang="en-US" dirty="0">
                <a:solidFill>
                  <a:schemeClr val="accent2">
                    <a:lumMod val="75000"/>
                  </a:schemeClr>
                </a:solidFill>
                <a:latin typeface="+mj-lt"/>
              </a:rPr>
              <a:t>Continuous learning</a:t>
            </a:r>
          </a:p>
          <a:p>
            <a:pPr algn="ctr"/>
            <a:r>
              <a:rPr lang="en-US" b="1" dirty="0">
                <a:latin typeface="+mj-lt"/>
              </a:rPr>
              <a:t>Esther</a:t>
            </a:r>
            <a:r>
              <a:rPr lang="en-US" dirty="0">
                <a:latin typeface="+mj-lt"/>
              </a:rPr>
              <a:t> Abels</a:t>
            </a:r>
          </a:p>
        </p:txBody>
      </p:sp>
      <p:sp>
        <p:nvSpPr>
          <p:cNvPr id="27" name="TextBox 26">
            <a:extLst>
              <a:ext uri="{FF2B5EF4-FFF2-40B4-BE49-F238E27FC236}">
                <a16:creationId xmlns:a16="http://schemas.microsoft.com/office/drawing/2014/main" id="{5AA9AF44-C8D1-0449-813E-C2A407E624CC}"/>
              </a:ext>
            </a:extLst>
          </p:cNvPr>
          <p:cNvSpPr txBox="1"/>
          <p:nvPr/>
        </p:nvSpPr>
        <p:spPr>
          <a:xfrm>
            <a:off x="9730630" y="5412070"/>
            <a:ext cx="1648080" cy="646331"/>
          </a:xfrm>
          <a:prstGeom prst="rect">
            <a:avLst/>
          </a:prstGeom>
          <a:noFill/>
        </p:spPr>
        <p:txBody>
          <a:bodyPr wrap="none" rtlCol="0">
            <a:spAutoFit/>
          </a:bodyPr>
          <a:lstStyle/>
          <a:p>
            <a:pPr algn="ctr"/>
            <a:r>
              <a:rPr lang="en-US" dirty="0">
                <a:solidFill>
                  <a:srgbClr val="7030A0"/>
                </a:solidFill>
                <a:latin typeface="+mj-lt"/>
              </a:rPr>
              <a:t>Payor strategies</a:t>
            </a:r>
          </a:p>
          <a:p>
            <a:pPr algn="ctr"/>
            <a:r>
              <a:rPr lang="en-US" b="1" dirty="0">
                <a:latin typeface="+mj-lt"/>
              </a:rPr>
              <a:t>Joe </a:t>
            </a:r>
            <a:r>
              <a:rPr lang="en-US" dirty="0">
                <a:latin typeface="+mj-lt"/>
              </a:rPr>
              <a:t>Lennerz</a:t>
            </a:r>
          </a:p>
        </p:txBody>
      </p:sp>
      <p:pic>
        <p:nvPicPr>
          <p:cNvPr id="28" name="Graphic 27" descr="Cloud Computing">
            <a:extLst>
              <a:ext uri="{FF2B5EF4-FFF2-40B4-BE49-F238E27FC236}">
                <a16:creationId xmlns:a16="http://schemas.microsoft.com/office/drawing/2014/main" id="{BADC8B1B-7668-9245-B3D9-4CEB94EF51B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078042" y="2195688"/>
            <a:ext cx="953256" cy="953256"/>
          </a:xfrm>
          <a:prstGeom prst="rect">
            <a:avLst/>
          </a:prstGeom>
        </p:spPr>
      </p:pic>
      <p:pic>
        <p:nvPicPr>
          <p:cNvPr id="29" name="Graphic 28" descr="Robot">
            <a:extLst>
              <a:ext uri="{FF2B5EF4-FFF2-40B4-BE49-F238E27FC236}">
                <a16:creationId xmlns:a16="http://schemas.microsoft.com/office/drawing/2014/main" id="{B25C8C87-ED5C-AC4B-82AF-51BAA0B5379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064716" y="4456348"/>
            <a:ext cx="953256" cy="953256"/>
          </a:xfrm>
          <a:prstGeom prst="rect">
            <a:avLst/>
          </a:prstGeom>
        </p:spPr>
      </p:pic>
      <p:pic>
        <p:nvPicPr>
          <p:cNvPr id="30" name="Graphic 29" descr="Thumbs up sign">
            <a:extLst>
              <a:ext uri="{FF2B5EF4-FFF2-40B4-BE49-F238E27FC236}">
                <a16:creationId xmlns:a16="http://schemas.microsoft.com/office/drawing/2014/main" id="{BAE6FA0A-8D97-344D-9B9C-9D1589DBBD6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064716" y="2195688"/>
            <a:ext cx="953256" cy="953256"/>
          </a:xfrm>
          <a:prstGeom prst="rect">
            <a:avLst/>
          </a:prstGeom>
        </p:spPr>
      </p:pic>
      <p:pic>
        <p:nvPicPr>
          <p:cNvPr id="31" name="Graphic 30" descr="Beaker">
            <a:extLst>
              <a:ext uri="{FF2B5EF4-FFF2-40B4-BE49-F238E27FC236}">
                <a16:creationId xmlns:a16="http://schemas.microsoft.com/office/drawing/2014/main" id="{FF61C1C7-E47E-CC4C-B611-B9C6758D9A0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422022" y="2195688"/>
            <a:ext cx="953256" cy="953256"/>
          </a:xfrm>
          <a:prstGeom prst="rect">
            <a:avLst/>
          </a:prstGeom>
        </p:spPr>
      </p:pic>
      <p:pic>
        <p:nvPicPr>
          <p:cNvPr id="32" name="Graphic 31" descr="Microscope">
            <a:extLst>
              <a:ext uri="{FF2B5EF4-FFF2-40B4-BE49-F238E27FC236}">
                <a16:creationId xmlns:a16="http://schemas.microsoft.com/office/drawing/2014/main" id="{142FCC2B-5CD0-1548-8F29-3345600ED32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325438" y="2308923"/>
            <a:ext cx="844484" cy="844484"/>
          </a:xfrm>
          <a:prstGeom prst="rect">
            <a:avLst/>
          </a:prstGeom>
        </p:spPr>
      </p:pic>
      <p:pic>
        <p:nvPicPr>
          <p:cNvPr id="33" name="Graphic 32" descr="Drawing compass">
            <a:extLst>
              <a:ext uri="{FF2B5EF4-FFF2-40B4-BE49-F238E27FC236}">
                <a16:creationId xmlns:a16="http://schemas.microsoft.com/office/drawing/2014/main" id="{17C11978-BECB-6D45-93DA-65768A2256D2}"/>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422022" y="4474788"/>
            <a:ext cx="953256" cy="953256"/>
          </a:xfrm>
          <a:prstGeom prst="rect">
            <a:avLst/>
          </a:prstGeom>
        </p:spPr>
      </p:pic>
      <p:pic>
        <p:nvPicPr>
          <p:cNvPr id="34" name="Graphic 33" descr="Unicorn">
            <a:extLst>
              <a:ext uri="{FF2B5EF4-FFF2-40B4-BE49-F238E27FC236}">
                <a16:creationId xmlns:a16="http://schemas.microsoft.com/office/drawing/2014/main" id="{D0E2434D-EC62-B743-B45B-4A79844B01D1}"/>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0078042" y="4456348"/>
            <a:ext cx="953256" cy="953256"/>
          </a:xfrm>
          <a:prstGeom prst="rect">
            <a:avLst/>
          </a:prstGeom>
        </p:spPr>
      </p:pic>
      <p:pic>
        <p:nvPicPr>
          <p:cNvPr id="35" name="Graphic 34" descr="Playbook">
            <a:extLst>
              <a:ext uri="{FF2B5EF4-FFF2-40B4-BE49-F238E27FC236}">
                <a16:creationId xmlns:a16="http://schemas.microsoft.com/office/drawing/2014/main" id="{01DEDBEB-1971-974B-A30D-E1AE196282D2}"/>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4276647" y="4456348"/>
            <a:ext cx="953256" cy="953256"/>
          </a:xfrm>
          <a:prstGeom prst="rect">
            <a:avLst/>
          </a:prstGeom>
        </p:spPr>
      </p:pic>
      <p:sp>
        <p:nvSpPr>
          <p:cNvPr id="36" name="TextBox 35">
            <a:extLst>
              <a:ext uri="{FF2B5EF4-FFF2-40B4-BE49-F238E27FC236}">
                <a16:creationId xmlns:a16="http://schemas.microsoft.com/office/drawing/2014/main" id="{B88A5324-99BA-DF40-BB21-360C6911E7D2}"/>
              </a:ext>
            </a:extLst>
          </p:cNvPr>
          <p:cNvSpPr txBox="1"/>
          <p:nvPr/>
        </p:nvSpPr>
        <p:spPr>
          <a:xfrm>
            <a:off x="3530825" y="4004130"/>
            <a:ext cx="2444900" cy="369332"/>
          </a:xfrm>
          <a:prstGeom prst="rect">
            <a:avLst/>
          </a:prstGeom>
          <a:noFill/>
        </p:spPr>
        <p:txBody>
          <a:bodyPr wrap="none" rtlCol="0">
            <a:spAutoFit/>
          </a:bodyPr>
          <a:lstStyle/>
          <a:p>
            <a:r>
              <a:rPr lang="en-US" dirty="0">
                <a:latin typeface="+mj-lt"/>
              </a:rPr>
              <a:t>TOOLKIT WITH ROI CALC</a:t>
            </a:r>
          </a:p>
        </p:txBody>
      </p:sp>
      <p:sp>
        <p:nvSpPr>
          <p:cNvPr id="37" name="TextBox 36">
            <a:extLst>
              <a:ext uri="{FF2B5EF4-FFF2-40B4-BE49-F238E27FC236}">
                <a16:creationId xmlns:a16="http://schemas.microsoft.com/office/drawing/2014/main" id="{24A7E5FA-04B5-C04E-9DE5-D0EE3FBFEA77}"/>
              </a:ext>
            </a:extLst>
          </p:cNvPr>
          <p:cNvSpPr txBox="1"/>
          <p:nvPr/>
        </p:nvSpPr>
        <p:spPr>
          <a:xfrm>
            <a:off x="807358" y="4004130"/>
            <a:ext cx="2182585" cy="369332"/>
          </a:xfrm>
          <a:prstGeom prst="rect">
            <a:avLst/>
          </a:prstGeom>
          <a:noFill/>
        </p:spPr>
        <p:txBody>
          <a:bodyPr wrap="none" rtlCol="0">
            <a:spAutoFit/>
          </a:bodyPr>
          <a:lstStyle/>
          <a:p>
            <a:r>
              <a:rPr lang="en-US" dirty="0">
                <a:latin typeface="+mj-lt"/>
              </a:rPr>
              <a:t>STANDARD DATABASE</a:t>
            </a:r>
          </a:p>
        </p:txBody>
      </p:sp>
      <p:sp>
        <p:nvSpPr>
          <p:cNvPr id="38" name="TextBox 37">
            <a:extLst>
              <a:ext uri="{FF2B5EF4-FFF2-40B4-BE49-F238E27FC236}">
                <a16:creationId xmlns:a16="http://schemas.microsoft.com/office/drawing/2014/main" id="{08C1C68C-A845-1C4A-B040-7197711ED7F2}"/>
              </a:ext>
            </a:extLst>
          </p:cNvPr>
          <p:cNvSpPr txBox="1"/>
          <p:nvPr/>
        </p:nvSpPr>
        <p:spPr>
          <a:xfrm>
            <a:off x="778408" y="1721138"/>
            <a:ext cx="2240485" cy="369332"/>
          </a:xfrm>
          <a:prstGeom prst="rect">
            <a:avLst/>
          </a:prstGeom>
          <a:noFill/>
        </p:spPr>
        <p:txBody>
          <a:bodyPr wrap="none" rtlCol="0">
            <a:spAutoFit/>
          </a:bodyPr>
          <a:lstStyle/>
          <a:p>
            <a:r>
              <a:rPr lang="en-US" dirty="0">
                <a:latin typeface="+mj-lt"/>
              </a:rPr>
              <a:t>GUIDELINES + SURVEY</a:t>
            </a:r>
          </a:p>
        </p:txBody>
      </p:sp>
      <p:sp>
        <p:nvSpPr>
          <p:cNvPr id="39" name="TextBox 38">
            <a:extLst>
              <a:ext uri="{FF2B5EF4-FFF2-40B4-BE49-F238E27FC236}">
                <a16:creationId xmlns:a16="http://schemas.microsoft.com/office/drawing/2014/main" id="{EED5EC19-6B1C-BC43-9A5B-9AFD78FFAB48}"/>
              </a:ext>
            </a:extLst>
          </p:cNvPr>
          <p:cNvSpPr txBox="1"/>
          <p:nvPr/>
        </p:nvSpPr>
        <p:spPr>
          <a:xfrm>
            <a:off x="9160636" y="4004130"/>
            <a:ext cx="2870081" cy="369332"/>
          </a:xfrm>
          <a:prstGeom prst="rect">
            <a:avLst/>
          </a:prstGeom>
          <a:noFill/>
        </p:spPr>
        <p:txBody>
          <a:bodyPr wrap="none" rtlCol="0">
            <a:spAutoFit/>
          </a:bodyPr>
          <a:lstStyle/>
          <a:p>
            <a:r>
              <a:rPr lang="en-US" dirty="0">
                <a:latin typeface="+mj-lt"/>
              </a:rPr>
              <a:t>BEST PRACTICES guide+covrg</a:t>
            </a:r>
          </a:p>
        </p:txBody>
      </p:sp>
      <p:sp>
        <p:nvSpPr>
          <p:cNvPr id="40" name="TextBox 39">
            <a:extLst>
              <a:ext uri="{FF2B5EF4-FFF2-40B4-BE49-F238E27FC236}">
                <a16:creationId xmlns:a16="http://schemas.microsoft.com/office/drawing/2014/main" id="{3B973B47-2003-7844-8278-A593B8546D4D}"/>
              </a:ext>
            </a:extLst>
          </p:cNvPr>
          <p:cNvSpPr txBox="1"/>
          <p:nvPr/>
        </p:nvSpPr>
        <p:spPr>
          <a:xfrm>
            <a:off x="6117335" y="4004130"/>
            <a:ext cx="2883675" cy="369332"/>
          </a:xfrm>
          <a:prstGeom prst="rect">
            <a:avLst/>
          </a:prstGeom>
          <a:noFill/>
        </p:spPr>
        <p:txBody>
          <a:bodyPr wrap="none" rtlCol="0">
            <a:spAutoFit/>
          </a:bodyPr>
          <a:lstStyle/>
          <a:p>
            <a:r>
              <a:rPr lang="en-US" dirty="0">
                <a:latin typeface="+mj-lt"/>
              </a:rPr>
              <a:t>WHITE PAPER AI CATEGORIES</a:t>
            </a:r>
          </a:p>
        </p:txBody>
      </p:sp>
      <p:sp>
        <p:nvSpPr>
          <p:cNvPr id="41" name="TextBox 40">
            <a:extLst>
              <a:ext uri="{FF2B5EF4-FFF2-40B4-BE49-F238E27FC236}">
                <a16:creationId xmlns:a16="http://schemas.microsoft.com/office/drawing/2014/main" id="{9999B54C-78E8-4E46-960E-5218D1797D8B}"/>
              </a:ext>
            </a:extLst>
          </p:cNvPr>
          <p:cNvSpPr txBox="1"/>
          <p:nvPr/>
        </p:nvSpPr>
        <p:spPr>
          <a:xfrm>
            <a:off x="3740259" y="1721138"/>
            <a:ext cx="2053254" cy="646331"/>
          </a:xfrm>
          <a:prstGeom prst="rect">
            <a:avLst/>
          </a:prstGeom>
          <a:noFill/>
        </p:spPr>
        <p:txBody>
          <a:bodyPr wrap="none" rtlCol="0">
            <a:spAutoFit/>
          </a:bodyPr>
          <a:lstStyle/>
          <a:p>
            <a:pPr algn="ctr"/>
            <a:r>
              <a:rPr lang="en-US" dirty="0">
                <a:latin typeface="+mj-lt"/>
              </a:rPr>
              <a:t>DEFINITIONS</a:t>
            </a:r>
          </a:p>
          <a:p>
            <a:pPr algn="ctr"/>
            <a:r>
              <a:rPr lang="en-US" dirty="0">
                <a:latin typeface="+mj-lt"/>
              </a:rPr>
              <a:t>Education campaign</a:t>
            </a:r>
          </a:p>
        </p:txBody>
      </p:sp>
      <p:sp>
        <p:nvSpPr>
          <p:cNvPr id="42" name="TextBox 41">
            <a:extLst>
              <a:ext uri="{FF2B5EF4-FFF2-40B4-BE49-F238E27FC236}">
                <a16:creationId xmlns:a16="http://schemas.microsoft.com/office/drawing/2014/main" id="{E723E99C-137F-C245-AD17-84C76705D4E7}"/>
              </a:ext>
            </a:extLst>
          </p:cNvPr>
          <p:cNvSpPr txBox="1"/>
          <p:nvPr/>
        </p:nvSpPr>
        <p:spPr>
          <a:xfrm>
            <a:off x="6421102" y="1721138"/>
            <a:ext cx="2240485" cy="369332"/>
          </a:xfrm>
          <a:prstGeom prst="rect">
            <a:avLst/>
          </a:prstGeom>
          <a:noFill/>
        </p:spPr>
        <p:txBody>
          <a:bodyPr wrap="none" rtlCol="0">
            <a:spAutoFit/>
          </a:bodyPr>
          <a:lstStyle/>
          <a:p>
            <a:r>
              <a:rPr lang="en-US" dirty="0">
                <a:latin typeface="+mj-lt"/>
              </a:rPr>
              <a:t>GUIDELINES + SURVEY</a:t>
            </a:r>
          </a:p>
        </p:txBody>
      </p:sp>
      <p:sp>
        <p:nvSpPr>
          <p:cNvPr id="43" name="TextBox 42">
            <a:extLst>
              <a:ext uri="{FF2B5EF4-FFF2-40B4-BE49-F238E27FC236}">
                <a16:creationId xmlns:a16="http://schemas.microsoft.com/office/drawing/2014/main" id="{E3F55CA4-3A33-294C-A8E4-E15D979235FC}"/>
              </a:ext>
            </a:extLst>
          </p:cNvPr>
          <p:cNvSpPr txBox="1"/>
          <p:nvPr/>
        </p:nvSpPr>
        <p:spPr>
          <a:xfrm>
            <a:off x="9130819" y="1721138"/>
            <a:ext cx="2847703" cy="369332"/>
          </a:xfrm>
          <a:prstGeom prst="rect">
            <a:avLst/>
          </a:prstGeom>
          <a:noFill/>
        </p:spPr>
        <p:txBody>
          <a:bodyPr wrap="none" rtlCol="0">
            <a:spAutoFit/>
          </a:bodyPr>
          <a:lstStyle/>
          <a:p>
            <a:r>
              <a:rPr lang="en-US" dirty="0">
                <a:latin typeface="+mj-lt"/>
              </a:rPr>
              <a:t>VER&amp;VAL + IOP GUIDELINES</a:t>
            </a:r>
          </a:p>
        </p:txBody>
      </p:sp>
      <p:sp>
        <p:nvSpPr>
          <p:cNvPr id="44" name="TextBox 43">
            <a:extLst>
              <a:ext uri="{FF2B5EF4-FFF2-40B4-BE49-F238E27FC236}">
                <a16:creationId xmlns:a16="http://schemas.microsoft.com/office/drawing/2014/main" id="{E33A6797-7296-AA43-A1FC-AE6CF23AAF3C}"/>
              </a:ext>
            </a:extLst>
          </p:cNvPr>
          <p:cNvSpPr txBox="1"/>
          <p:nvPr/>
        </p:nvSpPr>
        <p:spPr>
          <a:xfrm>
            <a:off x="3807344" y="5412070"/>
            <a:ext cx="1891864" cy="646331"/>
          </a:xfrm>
          <a:prstGeom prst="rect">
            <a:avLst/>
          </a:prstGeom>
          <a:noFill/>
        </p:spPr>
        <p:txBody>
          <a:bodyPr wrap="none" rtlCol="0">
            <a:spAutoFit/>
          </a:bodyPr>
          <a:lstStyle/>
          <a:p>
            <a:pPr algn="ctr"/>
            <a:r>
              <a:rPr lang="en-US" dirty="0">
                <a:solidFill>
                  <a:schemeClr val="tx2">
                    <a:lumMod val="60000"/>
                    <a:lumOff val="40000"/>
                  </a:schemeClr>
                </a:solidFill>
                <a:latin typeface="+mj-lt"/>
              </a:rPr>
              <a:t>Practical use cases</a:t>
            </a:r>
          </a:p>
          <a:p>
            <a:pPr algn="ctr"/>
            <a:r>
              <a:rPr lang="en-US" b="1" dirty="0">
                <a:latin typeface="+mj-lt"/>
              </a:rPr>
              <a:t>Matthew</a:t>
            </a:r>
            <a:r>
              <a:rPr lang="en-US" dirty="0">
                <a:latin typeface="+mj-lt"/>
              </a:rPr>
              <a:t> Hanna</a:t>
            </a:r>
          </a:p>
        </p:txBody>
      </p:sp>
      <p:sp>
        <p:nvSpPr>
          <p:cNvPr id="45" name="TextBox 44">
            <a:extLst>
              <a:ext uri="{FF2B5EF4-FFF2-40B4-BE49-F238E27FC236}">
                <a16:creationId xmlns:a16="http://schemas.microsoft.com/office/drawing/2014/main" id="{52DFAB79-59C7-8441-A77A-3745D06444F7}"/>
              </a:ext>
            </a:extLst>
          </p:cNvPr>
          <p:cNvSpPr txBox="1"/>
          <p:nvPr/>
        </p:nvSpPr>
        <p:spPr>
          <a:xfrm>
            <a:off x="1177869" y="2501076"/>
            <a:ext cx="444352" cy="646331"/>
          </a:xfrm>
          <a:prstGeom prst="rect">
            <a:avLst/>
          </a:prstGeom>
          <a:noFill/>
        </p:spPr>
        <p:txBody>
          <a:bodyPr wrap="none" rtlCol="0">
            <a:spAutoFit/>
          </a:bodyPr>
          <a:lstStyle/>
          <a:p>
            <a:r>
              <a:rPr lang="en-US" sz="3600" dirty="0">
                <a:solidFill>
                  <a:srgbClr val="2E5597"/>
                </a:solidFill>
                <a:latin typeface="+mj-lt"/>
              </a:rPr>
              <a:t>A</a:t>
            </a:r>
          </a:p>
        </p:txBody>
      </p:sp>
      <p:sp>
        <p:nvSpPr>
          <p:cNvPr id="46" name="TextBox 45">
            <a:extLst>
              <a:ext uri="{FF2B5EF4-FFF2-40B4-BE49-F238E27FC236}">
                <a16:creationId xmlns:a16="http://schemas.microsoft.com/office/drawing/2014/main" id="{E2F5B5A9-220F-2341-BBC8-72BE53BF993A}"/>
              </a:ext>
            </a:extLst>
          </p:cNvPr>
          <p:cNvSpPr txBox="1"/>
          <p:nvPr/>
        </p:nvSpPr>
        <p:spPr>
          <a:xfrm>
            <a:off x="4059859" y="2485933"/>
            <a:ext cx="431528" cy="646331"/>
          </a:xfrm>
          <a:prstGeom prst="rect">
            <a:avLst/>
          </a:prstGeom>
          <a:noFill/>
        </p:spPr>
        <p:txBody>
          <a:bodyPr wrap="none" rtlCol="0">
            <a:spAutoFit/>
          </a:bodyPr>
          <a:lstStyle/>
          <a:p>
            <a:r>
              <a:rPr lang="en-US" sz="3600" dirty="0">
                <a:solidFill>
                  <a:srgbClr val="C00000"/>
                </a:solidFill>
                <a:latin typeface="+mj-lt"/>
              </a:rPr>
              <a:t>B</a:t>
            </a:r>
          </a:p>
        </p:txBody>
      </p:sp>
      <p:sp>
        <p:nvSpPr>
          <p:cNvPr id="47" name="TextBox 46">
            <a:extLst>
              <a:ext uri="{FF2B5EF4-FFF2-40B4-BE49-F238E27FC236}">
                <a16:creationId xmlns:a16="http://schemas.microsoft.com/office/drawing/2014/main" id="{CC1CAF06-900B-354F-8855-71786C145A17}"/>
              </a:ext>
            </a:extLst>
          </p:cNvPr>
          <p:cNvSpPr txBox="1"/>
          <p:nvPr/>
        </p:nvSpPr>
        <p:spPr>
          <a:xfrm>
            <a:off x="6748682" y="2463467"/>
            <a:ext cx="431528" cy="646331"/>
          </a:xfrm>
          <a:prstGeom prst="rect">
            <a:avLst/>
          </a:prstGeom>
          <a:noFill/>
        </p:spPr>
        <p:txBody>
          <a:bodyPr wrap="none" rtlCol="0">
            <a:spAutoFit/>
          </a:bodyPr>
          <a:lstStyle/>
          <a:p>
            <a:r>
              <a:rPr lang="en-US" sz="3600" dirty="0">
                <a:solidFill>
                  <a:schemeClr val="accent6">
                    <a:lumMod val="75000"/>
                  </a:schemeClr>
                </a:solidFill>
                <a:latin typeface="+mj-lt"/>
              </a:rPr>
              <a:t>C</a:t>
            </a:r>
          </a:p>
        </p:txBody>
      </p:sp>
      <p:sp>
        <p:nvSpPr>
          <p:cNvPr id="48" name="TextBox 47">
            <a:extLst>
              <a:ext uri="{FF2B5EF4-FFF2-40B4-BE49-F238E27FC236}">
                <a16:creationId xmlns:a16="http://schemas.microsoft.com/office/drawing/2014/main" id="{F3FA3A24-A2C6-064C-BAAF-EED964DA750E}"/>
              </a:ext>
            </a:extLst>
          </p:cNvPr>
          <p:cNvSpPr txBox="1"/>
          <p:nvPr/>
        </p:nvSpPr>
        <p:spPr>
          <a:xfrm>
            <a:off x="9682359" y="2460519"/>
            <a:ext cx="465192" cy="646331"/>
          </a:xfrm>
          <a:prstGeom prst="rect">
            <a:avLst/>
          </a:prstGeom>
          <a:noFill/>
        </p:spPr>
        <p:txBody>
          <a:bodyPr wrap="none" rtlCol="0">
            <a:spAutoFit/>
          </a:bodyPr>
          <a:lstStyle/>
          <a:p>
            <a:r>
              <a:rPr lang="en-US" sz="3600" dirty="0">
                <a:solidFill>
                  <a:schemeClr val="accent2">
                    <a:lumMod val="75000"/>
                  </a:schemeClr>
                </a:solidFill>
                <a:latin typeface="+mj-lt"/>
              </a:rPr>
              <a:t>D</a:t>
            </a:r>
          </a:p>
        </p:txBody>
      </p:sp>
      <p:sp>
        <p:nvSpPr>
          <p:cNvPr id="49" name="TextBox 48">
            <a:extLst>
              <a:ext uri="{FF2B5EF4-FFF2-40B4-BE49-F238E27FC236}">
                <a16:creationId xmlns:a16="http://schemas.microsoft.com/office/drawing/2014/main" id="{EA2BFDA9-6DDB-314A-BA8E-D2F248692374}"/>
              </a:ext>
            </a:extLst>
          </p:cNvPr>
          <p:cNvSpPr txBox="1"/>
          <p:nvPr/>
        </p:nvSpPr>
        <p:spPr>
          <a:xfrm>
            <a:off x="1234897" y="4623783"/>
            <a:ext cx="410690" cy="646331"/>
          </a:xfrm>
          <a:prstGeom prst="rect">
            <a:avLst/>
          </a:prstGeom>
          <a:noFill/>
        </p:spPr>
        <p:txBody>
          <a:bodyPr wrap="none" rtlCol="0">
            <a:spAutoFit/>
          </a:bodyPr>
          <a:lstStyle/>
          <a:p>
            <a:r>
              <a:rPr lang="en-US" sz="3600" dirty="0">
                <a:solidFill>
                  <a:srgbClr val="767171"/>
                </a:solidFill>
                <a:latin typeface="+mj-lt"/>
              </a:rPr>
              <a:t>E</a:t>
            </a:r>
          </a:p>
        </p:txBody>
      </p:sp>
      <p:sp>
        <p:nvSpPr>
          <p:cNvPr id="50" name="TextBox 49">
            <a:extLst>
              <a:ext uri="{FF2B5EF4-FFF2-40B4-BE49-F238E27FC236}">
                <a16:creationId xmlns:a16="http://schemas.microsoft.com/office/drawing/2014/main" id="{9B056BD5-DF96-FC47-95C0-5E9A1F9A34F0}"/>
              </a:ext>
            </a:extLst>
          </p:cNvPr>
          <p:cNvSpPr txBox="1"/>
          <p:nvPr/>
        </p:nvSpPr>
        <p:spPr>
          <a:xfrm>
            <a:off x="4010012" y="4596765"/>
            <a:ext cx="396262" cy="646331"/>
          </a:xfrm>
          <a:prstGeom prst="rect">
            <a:avLst/>
          </a:prstGeom>
          <a:noFill/>
        </p:spPr>
        <p:txBody>
          <a:bodyPr wrap="none" rtlCol="0">
            <a:spAutoFit/>
          </a:bodyPr>
          <a:lstStyle/>
          <a:p>
            <a:r>
              <a:rPr lang="en-US" sz="3600" dirty="0">
                <a:solidFill>
                  <a:srgbClr val="8FAADC"/>
                </a:solidFill>
                <a:latin typeface="+mj-lt"/>
              </a:rPr>
              <a:t>F</a:t>
            </a:r>
          </a:p>
        </p:txBody>
      </p:sp>
      <p:sp>
        <p:nvSpPr>
          <p:cNvPr id="51" name="TextBox 50">
            <a:extLst>
              <a:ext uri="{FF2B5EF4-FFF2-40B4-BE49-F238E27FC236}">
                <a16:creationId xmlns:a16="http://schemas.microsoft.com/office/drawing/2014/main" id="{1F12C616-3658-8C4C-A76A-6963DDB3AF5C}"/>
              </a:ext>
            </a:extLst>
          </p:cNvPr>
          <p:cNvSpPr txBox="1"/>
          <p:nvPr/>
        </p:nvSpPr>
        <p:spPr>
          <a:xfrm>
            <a:off x="6848691" y="4511614"/>
            <a:ext cx="474810" cy="646331"/>
          </a:xfrm>
          <a:prstGeom prst="rect">
            <a:avLst/>
          </a:prstGeom>
          <a:noFill/>
        </p:spPr>
        <p:txBody>
          <a:bodyPr wrap="none" rtlCol="0">
            <a:spAutoFit/>
          </a:bodyPr>
          <a:lstStyle/>
          <a:p>
            <a:r>
              <a:rPr lang="en-US" sz="3600" dirty="0">
                <a:solidFill>
                  <a:srgbClr val="0096FF"/>
                </a:solidFill>
                <a:latin typeface="+mj-lt"/>
              </a:rPr>
              <a:t>G</a:t>
            </a:r>
          </a:p>
        </p:txBody>
      </p:sp>
      <p:sp>
        <p:nvSpPr>
          <p:cNvPr id="52" name="TextBox 51">
            <a:extLst>
              <a:ext uri="{FF2B5EF4-FFF2-40B4-BE49-F238E27FC236}">
                <a16:creationId xmlns:a16="http://schemas.microsoft.com/office/drawing/2014/main" id="{A738884F-7923-DB44-9306-0783533132B8}"/>
              </a:ext>
            </a:extLst>
          </p:cNvPr>
          <p:cNvSpPr txBox="1"/>
          <p:nvPr/>
        </p:nvSpPr>
        <p:spPr>
          <a:xfrm>
            <a:off x="9724778" y="4511614"/>
            <a:ext cx="470000" cy="646331"/>
          </a:xfrm>
          <a:prstGeom prst="rect">
            <a:avLst/>
          </a:prstGeom>
          <a:noFill/>
        </p:spPr>
        <p:txBody>
          <a:bodyPr wrap="none" rtlCol="0">
            <a:spAutoFit/>
          </a:bodyPr>
          <a:lstStyle/>
          <a:p>
            <a:r>
              <a:rPr lang="en-US" sz="3600" dirty="0">
                <a:solidFill>
                  <a:srgbClr val="7030A0"/>
                </a:solidFill>
                <a:latin typeface="+mj-lt"/>
              </a:rPr>
              <a:t>H</a:t>
            </a:r>
          </a:p>
        </p:txBody>
      </p:sp>
      <p:sp>
        <p:nvSpPr>
          <p:cNvPr id="54" name="Rectangle 53">
            <a:extLst>
              <a:ext uri="{FF2B5EF4-FFF2-40B4-BE49-F238E27FC236}">
                <a16:creationId xmlns:a16="http://schemas.microsoft.com/office/drawing/2014/main" id="{20CDC331-AC1E-CE49-822A-9947728D17FD}"/>
              </a:ext>
            </a:extLst>
          </p:cNvPr>
          <p:cNvSpPr/>
          <p:nvPr/>
        </p:nvSpPr>
        <p:spPr>
          <a:xfrm>
            <a:off x="3468277" y="3873583"/>
            <a:ext cx="8666681" cy="2349582"/>
          </a:xfrm>
          <a:prstGeom prst="rect">
            <a:avLst/>
          </a:prstGeom>
          <a:solidFill>
            <a:schemeClr val="bg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2054CFC9-5692-834D-BB27-01FD433B5244}"/>
              </a:ext>
            </a:extLst>
          </p:cNvPr>
          <p:cNvSpPr/>
          <p:nvPr/>
        </p:nvSpPr>
        <p:spPr>
          <a:xfrm>
            <a:off x="221574" y="1596191"/>
            <a:ext cx="11913382" cy="2349582"/>
          </a:xfrm>
          <a:prstGeom prst="rect">
            <a:avLst/>
          </a:prstGeom>
          <a:solidFill>
            <a:schemeClr val="bg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8178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435-0967-614B-A64B-133510EA4293}"/>
              </a:ext>
            </a:extLst>
          </p:cNvPr>
          <p:cNvSpPr>
            <a:spLocks noGrp="1"/>
          </p:cNvSpPr>
          <p:nvPr>
            <p:ph type="title"/>
          </p:nvPr>
        </p:nvSpPr>
        <p:spPr>
          <a:xfrm>
            <a:off x="1590316" y="355611"/>
            <a:ext cx="10515600" cy="1325563"/>
          </a:xfrm>
        </p:spPr>
        <p:txBody>
          <a:bodyPr>
            <a:normAutofit/>
          </a:bodyPr>
          <a:lstStyle/>
          <a:p>
            <a:r>
              <a:rPr lang="en-US" sz="4000" dirty="0"/>
              <a:t>Key Elements, Next Steps, Timeline</a:t>
            </a:r>
          </a:p>
        </p:txBody>
      </p:sp>
      <p:sp>
        <p:nvSpPr>
          <p:cNvPr id="3" name="Content Placeholder 2">
            <a:extLst>
              <a:ext uri="{FF2B5EF4-FFF2-40B4-BE49-F238E27FC236}">
                <a16:creationId xmlns:a16="http://schemas.microsoft.com/office/drawing/2014/main" id="{8F500A96-4592-DE47-BDB0-3CD7AAC2337A}"/>
              </a:ext>
            </a:extLst>
          </p:cNvPr>
          <p:cNvSpPr>
            <a:spLocks noGrp="1"/>
          </p:cNvSpPr>
          <p:nvPr>
            <p:ph idx="1"/>
          </p:nvPr>
        </p:nvSpPr>
        <p:spPr/>
        <p:txBody>
          <a:bodyPr/>
          <a:lstStyle/>
          <a:p>
            <a:pPr marL="342900" indent="-342900">
              <a:buFont typeface="+mj-lt"/>
              <a:buAutoNum type="arabicPeriod"/>
            </a:pPr>
            <a:r>
              <a:rPr lang="en-US" dirty="0">
                <a:latin typeface="+mj-lt"/>
              </a:rPr>
              <a:t>Interoperability (e.g. integration with LIS, scanner agnostic algorithms)</a:t>
            </a:r>
          </a:p>
          <a:p>
            <a:pPr marL="342900" indent="-342900">
              <a:buFont typeface="+mj-lt"/>
              <a:buAutoNum type="arabicPeriod"/>
            </a:pPr>
            <a:r>
              <a:rPr lang="en-US" dirty="0">
                <a:latin typeface="+mj-lt"/>
              </a:rPr>
              <a:t>Standardization at different levels (e.g., images, reports) and linking/tying information together</a:t>
            </a:r>
          </a:p>
          <a:p>
            <a:pPr marL="342900" indent="-342900">
              <a:buFont typeface="+mj-lt"/>
              <a:buAutoNum type="arabicPeriod"/>
            </a:pPr>
            <a:r>
              <a:rPr lang="en-US" dirty="0">
                <a:latin typeface="+mj-lt"/>
              </a:rPr>
              <a:t>Integrate into medical record</a:t>
            </a:r>
          </a:p>
          <a:p>
            <a:endParaRPr lang="en-US" dirty="0">
              <a:latin typeface="+mj-lt"/>
            </a:endParaRPr>
          </a:p>
        </p:txBody>
      </p:sp>
      <p:sp>
        <p:nvSpPr>
          <p:cNvPr id="5" name="Rounded Rectangle 4">
            <a:extLst>
              <a:ext uri="{FF2B5EF4-FFF2-40B4-BE49-F238E27FC236}">
                <a16:creationId xmlns:a16="http://schemas.microsoft.com/office/drawing/2014/main" id="{8C6D9243-EAF6-AC4E-A004-3C2396A092A8}"/>
              </a:ext>
            </a:extLst>
          </p:cNvPr>
          <p:cNvSpPr/>
          <p:nvPr/>
        </p:nvSpPr>
        <p:spPr>
          <a:xfrm>
            <a:off x="838200" y="777209"/>
            <a:ext cx="281770" cy="215035"/>
          </a:xfrm>
          <a:prstGeom prst="roundRect">
            <a:avLst>
              <a:gd name="adj" fmla="val 6343"/>
            </a:avLst>
          </a:prstGeom>
          <a:solidFill>
            <a:srgbClr val="767171"/>
          </a:solid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1585FC21-EEA1-CF46-9F4D-FA0857040CA2}"/>
              </a:ext>
            </a:extLst>
          </p:cNvPr>
          <p:cNvSpPr/>
          <p:nvPr/>
        </p:nvSpPr>
        <p:spPr>
          <a:xfrm>
            <a:off x="1140595" y="777209"/>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805CB0EA-F5AF-E749-A01F-73CB509D6A20}"/>
              </a:ext>
            </a:extLst>
          </p:cNvPr>
          <p:cNvSpPr/>
          <p:nvPr/>
        </p:nvSpPr>
        <p:spPr>
          <a:xfrm>
            <a:off x="838200" y="1018394"/>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16E9ECBE-CD63-4749-A756-2DF90B176B24}"/>
              </a:ext>
            </a:extLst>
          </p:cNvPr>
          <p:cNvSpPr/>
          <p:nvPr/>
        </p:nvSpPr>
        <p:spPr>
          <a:xfrm>
            <a:off x="1140595" y="1018393"/>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4053D8B-B7DF-7C44-B65A-59BE0ADD0AD2}"/>
              </a:ext>
            </a:extLst>
          </p:cNvPr>
          <p:cNvSpPr/>
          <p:nvPr/>
        </p:nvSpPr>
        <p:spPr>
          <a:xfrm>
            <a:off x="0" y="0"/>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AA83B9D-C6FD-544D-9030-5DEC007B4DF2}"/>
              </a:ext>
            </a:extLst>
          </p:cNvPr>
          <p:cNvSpPr/>
          <p:nvPr/>
        </p:nvSpPr>
        <p:spPr>
          <a:xfrm>
            <a:off x="0" y="6531429"/>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5002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81B10-FC63-934B-BF2C-F9BC261E29FD}"/>
              </a:ext>
            </a:extLst>
          </p:cNvPr>
          <p:cNvSpPr>
            <a:spLocks noGrp="1"/>
          </p:cNvSpPr>
          <p:nvPr>
            <p:ph type="title"/>
          </p:nvPr>
        </p:nvSpPr>
        <p:spPr>
          <a:xfrm>
            <a:off x="1519335" y="355611"/>
            <a:ext cx="10515600" cy="1325563"/>
          </a:xfrm>
        </p:spPr>
        <p:txBody>
          <a:bodyPr>
            <a:normAutofit/>
          </a:bodyPr>
          <a:lstStyle/>
          <a:p>
            <a:r>
              <a:rPr lang="en-US" sz="4000" dirty="0"/>
              <a:t>Pros for Patient, Clinical, R&amp;D, and regulatory</a:t>
            </a:r>
          </a:p>
        </p:txBody>
      </p:sp>
      <p:sp>
        <p:nvSpPr>
          <p:cNvPr id="3" name="Content Placeholder 2">
            <a:extLst>
              <a:ext uri="{FF2B5EF4-FFF2-40B4-BE49-F238E27FC236}">
                <a16:creationId xmlns:a16="http://schemas.microsoft.com/office/drawing/2014/main" id="{8A8CFEBB-E04D-F74D-A1C3-1F281C67B69D}"/>
              </a:ext>
            </a:extLst>
          </p:cNvPr>
          <p:cNvSpPr>
            <a:spLocks noGrp="1"/>
          </p:cNvSpPr>
          <p:nvPr>
            <p:ph idx="1"/>
          </p:nvPr>
        </p:nvSpPr>
        <p:spPr/>
        <p:txBody>
          <a:bodyPr/>
          <a:lstStyle/>
          <a:p>
            <a:pPr marL="342900" indent="-342900">
              <a:buFont typeface="+mj-lt"/>
              <a:buAutoNum type="arabicPeriod"/>
            </a:pPr>
            <a:r>
              <a:rPr lang="en-US" dirty="0">
                <a:latin typeface="+mj-lt"/>
              </a:rPr>
              <a:t>R&amp;D: Vendor neutral interpretation of data</a:t>
            </a:r>
          </a:p>
          <a:p>
            <a:pPr marL="342900" indent="-342900">
              <a:buFont typeface="+mj-lt"/>
              <a:buAutoNum type="arabicPeriod"/>
            </a:pPr>
            <a:r>
              <a:rPr lang="en-US" dirty="0">
                <a:latin typeface="+mj-lt"/>
              </a:rPr>
              <a:t>Patients: sharing data between institutions in a format anyone can open and read, defined content for identification and matching</a:t>
            </a:r>
          </a:p>
          <a:p>
            <a:pPr marL="342900" indent="-342900">
              <a:buFont typeface="+mj-lt"/>
              <a:buAutoNum type="arabicPeriod"/>
            </a:pPr>
            <a:r>
              <a:rPr lang="en-US" dirty="0">
                <a:latin typeface="+mj-lt"/>
              </a:rPr>
              <a:t>De-identification but still linked</a:t>
            </a:r>
          </a:p>
          <a:p>
            <a:endParaRPr lang="en-US" dirty="0">
              <a:latin typeface="+mj-lt"/>
            </a:endParaRPr>
          </a:p>
        </p:txBody>
      </p:sp>
      <p:sp>
        <p:nvSpPr>
          <p:cNvPr id="4" name="Rounded Rectangle 3">
            <a:extLst>
              <a:ext uri="{FF2B5EF4-FFF2-40B4-BE49-F238E27FC236}">
                <a16:creationId xmlns:a16="http://schemas.microsoft.com/office/drawing/2014/main" id="{3B72F441-AAF3-2D49-8E75-C034820C6A35}"/>
              </a:ext>
            </a:extLst>
          </p:cNvPr>
          <p:cNvSpPr/>
          <p:nvPr/>
        </p:nvSpPr>
        <p:spPr>
          <a:xfrm>
            <a:off x="838200" y="777209"/>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ounded Rectangle 4">
            <a:extLst>
              <a:ext uri="{FF2B5EF4-FFF2-40B4-BE49-F238E27FC236}">
                <a16:creationId xmlns:a16="http://schemas.microsoft.com/office/drawing/2014/main" id="{C8081342-CDAC-A740-849F-F93A7E6AB214}"/>
              </a:ext>
            </a:extLst>
          </p:cNvPr>
          <p:cNvSpPr/>
          <p:nvPr/>
        </p:nvSpPr>
        <p:spPr>
          <a:xfrm>
            <a:off x="1140595" y="777209"/>
            <a:ext cx="281770" cy="215035"/>
          </a:xfrm>
          <a:prstGeom prst="roundRect">
            <a:avLst>
              <a:gd name="adj" fmla="val 6343"/>
            </a:avLst>
          </a:prstGeom>
          <a:solidFill>
            <a:srgbClr val="767171"/>
          </a:solid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ounded Rectangle 5">
            <a:extLst>
              <a:ext uri="{FF2B5EF4-FFF2-40B4-BE49-F238E27FC236}">
                <a16:creationId xmlns:a16="http://schemas.microsoft.com/office/drawing/2014/main" id="{3F66002E-6CA6-C644-8F5E-8AA73623BB39}"/>
              </a:ext>
            </a:extLst>
          </p:cNvPr>
          <p:cNvSpPr/>
          <p:nvPr/>
        </p:nvSpPr>
        <p:spPr>
          <a:xfrm>
            <a:off x="838200" y="1018394"/>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5559898C-D506-A743-8929-AB0C52AAC39F}"/>
              </a:ext>
            </a:extLst>
          </p:cNvPr>
          <p:cNvSpPr/>
          <p:nvPr/>
        </p:nvSpPr>
        <p:spPr>
          <a:xfrm>
            <a:off x="1140595" y="1018393"/>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A3F6243-B0D8-DE4C-B4D9-90B7E4548BDB}"/>
              </a:ext>
            </a:extLst>
          </p:cNvPr>
          <p:cNvSpPr/>
          <p:nvPr/>
        </p:nvSpPr>
        <p:spPr>
          <a:xfrm>
            <a:off x="0" y="0"/>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42396D2-01F1-B841-AA6C-5B006DCA7DCA}"/>
              </a:ext>
            </a:extLst>
          </p:cNvPr>
          <p:cNvSpPr/>
          <p:nvPr/>
        </p:nvSpPr>
        <p:spPr>
          <a:xfrm>
            <a:off x="0" y="6531429"/>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395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DD9CC-D013-EA42-8E15-3765999F330A}"/>
              </a:ext>
            </a:extLst>
          </p:cNvPr>
          <p:cNvSpPr>
            <a:spLocks noGrp="1"/>
          </p:cNvSpPr>
          <p:nvPr>
            <p:ph type="title"/>
          </p:nvPr>
        </p:nvSpPr>
        <p:spPr>
          <a:xfrm>
            <a:off x="1519334" y="355611"/>
            <a:ext cx="10515600" cy="1325563"/>
          </a:xfrm>
        </p:spPr>
        <p:txBody>
          <a:bodyPr>
            <a:normAutofit/>
          </a:bodyPr>
          <a:lstStyle/>
          <a:p>
            <a:r>
              <a:rPr lang="en-US" sz="3600" dirty="0"/>
              <a:t>Concerns for patients, clinical, R&amp;D, and regulatory</a:t>
            </a:r>
          </a:p>
        </p:txBody>
      </p:sp>
      <p:sp>
        <p:nvSpPr>
          <p:cNvPr id="3" name="Content Placeholder 2">
            <a:extLst>
              <a:ext uri="{FF2B5EF4-FFF2-40B4-BE49-F238E27FC236}">
                <a16:creationId xmlns:a16="http://schemas.microsoft.com/office/drawing/2014/main" id="{42A0649F-3F2A-5E4A-8184-CA5070029209}"/>
              </a:ext>
            </a:extLst>
          </p:cNvPr>
          <p:cNvSpPr>
            <a:spLocks noGrp="1"/>
          </p:cNvSpPr>
          <p:nvPr>
            <p:ph idx="1"/>
          </p:nvPr>
        </p:nvSpPr>
        <p:spPr/>
        <p:txBody>
          <a:bodyPr/>
          <a:lstStyle/>
          <a:p>
            <a:pPr marL="342900" indent="-342900">
              <a:buFont typeface="+mj-lt"/>
              <a:buAutoNum type="arabicPeriod"/>
            </a:pPr>
            <a:r>
              <a:rPr lang="en-US" dirty="0">
                <a:latin typeface="+mj-lt"/>
              </a:rPr>
              <a:t>Why has standard not yet been adopted?</a:t>
            </a:r>
          </a:p>
          <a:p>
            <a:pPr marL="342900" indent="-342900">
              <a:buFont typeface="+mj-lt"/>
              <a:buAutoNum type="arabicPeriod"/>
            </a:pPr>
            <a:r>
              <a:rPr lang="en-US" dirty="0">
                <a:latin typeface="+mj-lt"/>
              </a:rPr>
              <a:t>Consent issues if data is accessible more easily?</a:t>
            </a:r>
          </a:p>
          <a:p>
            <a:pPr marL="342900" indent="-342900">
              <a:buFont typeface="+mj-lt"/>
              <a:buAutoNum type="arabicPeriod"/>
            </a:pPr>
            <a:r>
              <a:rPr lang="en-US" dirty="0">
                <a:latin typeface="+mj-lt"/>
              </a:rPr>
              <a:t>Can standard evolve and adapt fast enough to new requirements?</a:t>
            </a:r>
          </a:p>
          <a:p>
            <a:pPr marL="342900" indent="-342900">
              <a:buFont typeface="+mj-lt"/>
              <a:buAutoNum type="arabicPeriod"/>
            </a:pPr>
            <a:r>
              <a:rPr lang="en-US" dirty="0">
                <a:latin typeface="+mj-lt"/>
              </a:rPr>
              <a:t>Democratization is long and complicated?</a:t>
            </a:r>
          </a:p>
          <a:p>
            <a:pPr marL="0" indent="0">
              <a:buNone/>
            </a:pPr>
            <a:endParaRPr lang="en-US" dirty="0">
              <a:latin typeface="+mj-lt"/>
            </a:endParaRPr>
          </a:p>
        </p:txBody>
      </p:sp>
      <p:sp>
        <p:nvSpPr>
          <p:cNvPr id="4" name="Rounded Rectangle 3">
            <a:extLst>
              <a:ext uri="{FF2B5EF4-FFF2-40B4-BE49-F238E27FC236}">
                <a16:creationId xmlns:a16="http://schemas.microsoft.com/office/drawing/2014/main" id="{F8A78882-CE13-D44D-AB6D-A013355CE9E7}"/>
              </a:ext>
            </a:extLst>
          </p:cNvPr>
          <p:cNvSpPr/>
          <p:nvPr/>
        </p:nvSpPr>
        <p:spPr>
          <a:xfrm>
            <a:off x="838200" y="777209"/>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ounded Rectangle 4">
            <a:extLst>
              <a:ext uri="{FF2B5EF4-FFF2-40B4-BE49-F238E27FC236}">
                <a16:creationId xmlns:a16="http://schemas.microsoft.com/office/drawing/2014/main" id="{F6238C8B-E97B-BB4C-BEEB-EC94DCFD2679}"/>
              </a:ext>
            </a:extLst>
          </p:cNvPr>
          <p:cNvSpPr/>
          <p:nvPr/>
        </p:nvSpPr>
        <p:spPr>
          <a:xfrm>
            <a:off x="1140595" y="777209"/>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ounded Rectangle 5">
            <a:extLst>
              <a:ext uri="{FF2B5EF4-FFF2-40B4-BE49-F238E27FC236}">
                <a16:creationId xmlns:a16="http://schemas.microsoft.com/office/drawing/2014/main" id="{7A0848CD-7A93-9549-BDDA-5CB865F26EF8}"/>
              </a:ext>
            </a:extLst>
          </p:cNvPr>
          <p:cNvSpPr/>
          <p:nvPr/>
        </p:nvSpPr>
        <p:spPr>
          <a:xfrm>
            <a:off x="838200" y="1018394"/>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45F4726D-691D-0B4E-AE02-1614F7493907}"/>
              </a:ext>
            </a:extLst>
          </p:cNvPr>
          <p:cNvSpPr/>
          <p:nvPr/>
        </p:nvSpPr>
        <p:spPr>
          <a:xfrm>
            <a:off x="1140595" y="1018393"/>
            <a:ext cx="281770" cy="215035"/>
          </a:xfrm>
          <a:prstGeom prst="roundRect">
            <a:avLst>
              <a:gd name="adj" fmla="val 6343"/>
            </a:avLst>
          </a:prstGeom>
          <a:solidFill>
            <a:srgbClr val="767171"/>
          </a:solid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a:extLst>
              <a:ext uri="{FF2B5EF4-FFF2-40B4-BE49-F238E27FC236}">
                <a16:creationId xmlns:a16="http://schemas.microsoft.com/office/drawing/2014/main" id="{F903EF65-7CD1-DC42-A071-D5F88CE13EBF}"/>
              </a:ext>
            </a:extLst>
          </p:cNvPr>
          <p:cNvSpPr/>
          <p:nvPr/>
        </p:nvSpPr>
        <p:spPr>
          <a:xfrm>
            <a:off x="0" y="0"/>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3D8051D-6799-6347-BE1A-07D33FFABDCE}"/>
              </a:ext>
            </a:extLst>
          </p:cNvPr>
          <p:cNvSpPr/>
          <p:nvPr/>
        </p:nvSpPr>
        <p:spPr>
          <a:xfrm>
            <a:off x="0" y="6531429"/>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678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7F71-488A-4A47-831C-E3396B485CAD}"/>
              </a:ext>
            </a:extLst>
          </p:cNvPr>
          <p:cNvSpPr>
            <a:spLocks noGrp="1"/>
          </p:cNvSpPr>
          <p:nvPr>
            <p:ph type="title"/>
          </p:nvPr>
        </p:nvSpPr>
        <p:spPr>
          <a:xfrm>
            <a:off x="1584649" y="355611"/>
            <a:ext cx="10515600" cy="1325563"/>
          </a:xfrm>
        </p:spPr>
        <p:txBody>
          <a:bodyPr>
            <a:normAutofit/>
          </a:bodyPr>
          <a:lstStyle/>
          <a:p>
            <a:r>
              <a:rPr lang="en-US" sz="4000" dirty="0"/>
              <a:t>Implications &amp; Efforts</a:t>
            </a:r>
          </a:p>
        </p:txBody>
      </p:sp>
      <p:sp>
        <p:nvSpPr>
          <p:cNvPr id="3" name="Content Placeholder 2">
            <a:extLst>
              <a:ext uri="{FF2B5EF4-FFF2-40B4-BE49-F238E27FC236}">
                <a16:creationId xmlns:a16="http://schemas.microsoft.com/office/drawing/2014/main" id="{BF5B21B7-7E68-F84F-9264-D4D399F073DF}"/>
              </a:ext>
            </a:extLst>
          </p:cNvPr>
          <p:cNvSpPr>
            <a:spLocks noGrp="1"/>
          </p:cNvSpPr>
          <p:nvPr>
            <p:ph idx="1"/>
          </p:nvPr>
        </p:nvSpPr>
        <p:spPr/>
        <p:txBody>
          <a:bodyPr/>
          <a:lstStyle/>
          <a:p>
            <a:pPr marL="342900" indent="-342900">
              <a:buFont typeface="+mj-lt"/>
              <a:buAutoNum type="arabicPeriod"/>
            </a:pPr>
            <a:r>
              <a:rPr lang="en-US" dirty="0">
                <a:latin typeface="+mj-lt"/>
              </a:rPr>
              <a:t>Circular dependency: manufacturers are waiting for customers and users are waiting for products</a:t>
            </a:r>
          </a:p>
          <a:p>
            <a:pPr marL="342900" indent="-342900">
              <a:buFont typeface="+mj-lt"/>
              <a:buAutoNum type="arabicPeriod"/>
            </a:pPr>
            <a:r>
              <a:rPr lang="en-US" dirty="0">
                <a:latin typeface="+mj-lt"/>
              </a:rPr>
              <a:t>Starting somewhere: baseline features/elements that are required but still leaving flexibility (basic functionality versus perfect solution)</a:t>
            </a:r>
          </a:p>
          <a:p>
            <a:pPr marL="342900" indent="-342900">
              <a:buFont typeface="+mj-lt"/>
              <a:buAutoNum type="arabicPeriod"/>
            </a:pPr>
            <a:r>
              <a:rPr lang="en-US" dirty="0">
                <a:latin typeface="+mj-lt"/>
              </a:rPr>
              <a:t>Taking action beyond white paper (including academic medical centers and pathologists)</a:t>
            </a:r>
          </a:p>
          <a:p>
            <a:endParaRPr lang="en-US" dirty="0">
              <a:latin typeface="+mj-lt"/>
            </a:endParaRPr>
          </a:p>
        </p:txBody>
      </p:sp>
      <p:sp>
        <p:nvSpPr>
          <p:cNvPr id="4" name="Rounded Rectangle 3">
            <a:extLst>
              <a:ext uri="{FF2B5EF4-FFF2-40B4-BE49-F238E27FC236}">
                <a16:creationId xmlns:a16="http://schemas.microsoft.com/office/drawing/2014/main" id="{E9D0BE19-AD69-FA46-A84F-B45CCF6C0F71}"/>
              </a:ext>
            </a:extLst>
          </p:cNvPr>
          <p:cNvSpPr/>
          <p:nvPr/>
        </p:nvSpPr>
        <p:spPr>
          <a:xfrm>
            <a:off x="838200" y="777209"/>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 name="Rounded Rectangle 4">
            <a:extLst>
              <a:ext uri="{FF2B5EF4-FFF2-40B4-BE49-F238E27FC236}">
                <a16:creationId xmlns:a16="http://schemas.microsoft.com/office/drawing/2014/main" id="{4A2420DC-A4CB-1B45-BFC4-565B08B7D49C}"/>
              </a:ext>
            </a:extLst>
          </p:cNvPr>
          <p:cNvSpPr/>
          <p:nvPr/>
        </p:nvSpPr>
        <p:spPr>
          <a:xfrm>
            <a:off x="1140595" y="777209"/>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Rounded Rectangle 5">
            <a:extLst>
              <a:ext uri="{FF2B5EF4-FFF2-40B4-BE49-F238E27FC236}">
                <a16:creationId xmlns:a16="http://schemas.microsoft.com/office/drawing/2014/main" id="{EDDB31F1-77E0-C24B-B294-E633F28C209E}"/>
              </a:ext>
            </a:extLst>
          </p:cNvPr>
          <p:cNvSpPr/>
          <p:nvPr/>
        </p:nvSpPr>
        <p:spPr>
          <a:xfrm>
            <a:off x="838200" y="1018394"/>
            <a:ext cx="281770" cy="215035"/>
          </a:xfrm>
          <a:prstGeom prst="roundRect">
            <a:avLst>
              <a:gd name="adj" fmla="val 6343"/>
            </a:avLst>
          </a:prstGeom>
          <a:solidFill>
            <a:srgbClr val="767171"/>
          </a:solid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ounded Rectangle 6">
            <a:extLst>
              <a:ext uri="{FF2B5EF4-FFF2-40B4-BE49-F238E27FC236}">
                <a16:creationId xmlns:a16="http://schemas.microsoft.com/office/drawing/2014/main" id="{404300D5-D85F-9B40-B59A-68D68132C605}"/>
              </a:ext>
            </a:extLst>
          </p:cNvPr>
          <p:cNvSpPr/>
          <p:nvPr/>
        </p:nvSpPr>
        <p:spPr>
          <a:xfrm>
            <a:off x="1140595" y="1018393"/>
            <a:ext cx="281770" cy="215035"/>
          </a:xfrm>
          <a:prstGeom prst="roundRect">
            <a:avLst>
              <a:gd name="adj" fmla="val 6343"/>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 name="Rectangle 7">
            <a:extLst>
              <a:ext uri="{FF2B5EF4-FFF2-40B4-BE49-F238E27FC236}">
                <a16:creationId xmlns:a16="http://schemas.microsoft.com/office/drawing/2014/main" id="{465530F9-694E-8947-8CF9-4635B6467F0E}"/>
              </a:ext>
            </a:extLst>
          </p:cNvPr>
          <p:cNvSpPr/>
          <p:nvPr/>
        </p:nvSpPr>
        <p:spPr>
          <a:xfrm>
            <a:off x="0" y="0"/>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20858D3-5885-1B46-9D6B-9D5BCE32B7BC}"/>
              </a:ext>
            </a:extLst>
          </p:cNvPr>
          <p:cNvSpPr/>
          <p:nvPr/>
        </p:nvSpPr>
        <p:spPr>
          <a:xfrm>
            <a:off x="0" y="6531429"/>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418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08451-9E15-6243-B593-3C625B24FEA7}"/>
              </a:ext>
            </a:extLst>
          </p:cNvPr>
          <p:cNvSpPr>
            <a:spLocks noGrp="1"/>
          </p:cNvSpPr>
          <p:nvPr>
            <p:ph type="title"/>
          </p:nvPr>
        </p:nvSpPr>
        <p:spPr/>
        <p:txBody>
          <a:bodyPr/>
          <a:lstStyle/>
          <a:p>
            <a:r>
              <a:rPr lang="en-US" dirty="0"/>
              <a:t>Deliverables of the project and timeline</a:t>
            </a:r>
          </a:p>
        </p:txBody>
      </p:sp>
      <p:sp>
        <p:nvSpPr>
          <p:cNvPr id="3" name="Rectangle 2">
            <a:extLst>
              <a:ext uri="{FF2B5EF4-FFF2-40B4-BE49-F238E27FC236}">
                <a16:creationId xmlns:a16="http://schemas.microsoft.com/office/drawing/2014/main" id="{B803804C-0AF1-8741-B12E-8E8190525664}"/>
              </a:ext>
            </a:extLst>
          </p:cNvPr>
          <p:cNvSpPr/>
          <p:nvPr/>
        </p:nvSpPr>
        <p:spPr>
          <a:xfrm>
            <a:off x="3495874" y="2705817"/>
            <a:ext cx="6096000" cy="1384995"/>
          </a:xfrm>
          <a:prstGeom prst="rect">
            <a:avLst/>
          </a:prstGeom>
        </p:spPr>
        <p:txBody>
          <a:bodyPr>
            <a:spAutoFit/>
          </a:bodyPr>
          <a:lstStyle/>
          <a:p>
            <a:r>
              <a:rPr lang="en-US" sz="2800" dirty="0">
                <a:latin typeface="+mj-lt"/>
              </a:rPr>
              <a:t>Database of standards; datasets as a resource/tool for algorithm development </a:t>
            </a:r>
          </a:p>
          <a:p>
            <a:r>
              <a:rPr lang="en-US" sz="2800" dirty="0">
                <a:latin typeface="+mj-lt"/>
              </a:rPr>
              <a:t>~12-15 months</a:t>
            </a:r>
          </a:p>
        </p:txBody>
      </p:sp>
      <p:pic>
        <p:nvPicPr>
          <p:cNvPr id="10" name="Graphic 9" descr="Bullseye">
            <a:extLst>
              <a:ext uri="{FF2B5EF4-FFF2-40B4-BE49-F238E27FC236}">
                <a16:creationId xmlns:a16="http://schemas.microsoft.com/office/drawing/2014/main" id="{E2A051EE-F91C-2E4F-B983-6060526787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28137" y="3002691"/>
            <a:ext cx="914400" cy="914400"/>
          </a:xfrm>
          <a:prstGeom prst="rect">
            <a:avLst/>
          </a:prstGeom>
        </p:spPr>
      </p:pic>
      <p:sp>
        <p:nvSpPr>
          <p:cNvPr id="5" name="Rectangle 4">
            <a:extLst>
              <a:ext uri="{FF2B5EF4-FFF2-40B4-BE49-F238E27FC236}">
                <a16:creationId xmlns:a16="http://schemas.microsoft.com/office/drawing/2014/main" id="{3778EEB8-BEC5-074E-BB4E-4635B6A09DD1}"/>
              </a:ext>
            </a:extLst>
          </p:cNvPr>
          <p:cNvSpPr/>
          <p:nvPr/>
        </p:nvSpPr>
        <p:spPr>
          <a:xfrm>
            <a:off x="0" y="0"/>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9B4E70-D131-D94A-9A26-CB99787AFB61}"/>
              </a:ext>
            </a:extLst>
          </p:cNvPr>
          <p:cNvSpPr/>
          <p:nvPr/>
        </p:nvSpPr>
        <p:spPr>
          <a:xfrm>
            <a:off x="0" y="6531429"/>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618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78EEB8-BEC5-074E-BB4E-4635B6A09DD1}"/>
              </a:ext>
            </a:extLst>
          </p:cNvPr>
          <p:cNvSpPr/>
          <p:nvPr/>
        </p:nvSpPr>
        <p:spPr>
          <a:xfrm>
            <a:off x="0" y="0"/>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09B4E70-D131-D94A-9A26-CB99787AFB61}"/>
              </a:ext>
            </a:extLst>
          </p:cNvPr>
          <p:cNvSpPr/>
          <p:nvPr/>
        </p:nvSpPr>
        <p:spPr>
          <a:xfrm>
            <a:off x="0" y="6531429"/>
            <a:ext cx="12192000" cy="326571"/>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E75E98D1-1DE3-7B46-A606-EB8B24663AD7}"/>
              </a:ext>
            </a:extLst>
          </p:cNvPr>
          <p:cNvSpPr>
            <a:spLocks noGrp="1"/>
          </p:cNvSpPr>
          <p:nvPr>
            <p:ph type="title"/>
          </p:nvPr>
        </p:nvSpPr>
        <p:spPr>
          <a:xfrm>
            <a:off x="838200" y="365125"/>
            <a:ext cx="10515600" cy="1325563"/>
          </a:xfrm>
        </p:spPr>
        <p:txBody>
          <a:bodyPr/>
          <a:lstStyle/>
          <a:p>
            <a:r>
              <a:rPr lang="en-US" dirty="0">
                <a:solidFill>
                  <a:srgbClr val="767171"/>
                </a:solidFill>
              </a:rPr>
              <a:t>Data Standardization:</a:t>
            </a:r>
            <a:r>
              <a:rPr lang="en-US" dirty="0"/>
              <a:t> Summary</a:t>
            </a:r>
          </a:p>
        </p:txBody>
      </p:sp>
      <p:sp>
        <p:nvSpPr>
          <p:cNvPr id="11" name="Content Placeholder 2">
            <a:extLst>
              <a:ext uri="{FF2B5EF4-FFF2-40B4-BE49-F238E27FC236}">
                <a16:creationId xmlns:a16="http://schemas.microsoft.com/office/drawing/2014/main" id="{BEF668D9-522A-0B49-9DAA-4C38D3223603}"/>
              </a:ext>
            </a:extLst>
          </p:cNvPr>
          <p:cNvSpPr>
            <a:spLocks noGrp="1"/>
          </p:cNvSpPr>
          <p:nvPr>
            <p:ph idx="1"/>
          </p:nvPr>
        </p:nvSpPr>
        <p:spPr>
          <a:xfrm>
            <a:off x="838200" y="1825625"/>
            <a:ext cx="10515600" cy="4351338"/>
          </a:xfrm>
        </p:spPr>
        <p:txBody>
          <a:bodyPr>
            <a:normAutofit fontScale="77500" lnSpcReduction="20000"/>
          </a:bodyPr>
          <a:lstStyle/>
          <a:p>
            <a:pPr marL="0" indent="0">
              <a:buNone/>
            </a:pPr>
            <a:r>
              <a:rPr lang="en-US" u="sng" dirty="0">
                <a:latin typeface="+mj-lt"/>
              </a:rPr>
              <a:t>Need</a:t>
            </a:r>
            <a:r>
              <a:rPr lang="en-US" dirty="0">
                <a:latin typeface="+mj-lt"/>
              </a:rPr>
              <a:t>:</a:t>
            </a:r>
          </a:p>
          <a:p>
            <a:r>
              <a:rPr lang="en-US" dirty="0">
                <a:latin typeface="+mj-lt"/>
              </a:rPr>
              <a:t>Interoperability between digital phases of the healthcare enterprise, consisting of various data types (EMR, images, specimen processing, LIS information, etc.) and data sensitivity, for “plug and play” integration and better patient handling</a:t>
            </a:r>
          </a:p>
          <a:p>
            <a:pPr marL="0" indent="0">
              <a:buNone/>
            </a:pPr>
            <a:endParaRPr lang="en-US" dirty="0">
              <a:latin typeface="+mj-lt"/>
            </a:endParaRPr>
          </a:p>
          <a:p>
            <a:pPr marL="0" indent="0">
              <a:buNone/>
            </a:pPr>
            <a:r>
              <a:rPr lang="en-US" u="sng" dirty="0">
                <a:latin typeface="+mj-lt"/>
              </a:rPr>
              <a:t>Problem</a:t>
            </a:r>
            <a:r>
              <a:rPr lang="en-US" dirty="0">
                <a:latin typeface="+mj-lt"/>
              </a:rPr>
              <a:t>:</a:t>
            </a:r>
          </a:p>
          <a:p>
            <a:r>
              <a:rPr lang="en-US" dirty="0">
                <a:latin typeface="+mj-lt"/>
              </a:rPr>
              <a:t>Various components of health data are stored differently, do not integrate well with legacy systems, and new formats are developed with every new system, perpetuating lack of conformity</a:t>
            </a:r>
          </a:p>
          <a:p>
            <a:pPr marL="0" indent="0">
              <a:buNone/>
            </a:pPr>
            <a:endParaRPr lang="en-US" dirty="0">
              <a:latin typeface="+mj-lt"/>
            </a:endParaRPr>
          </a:p>
          <a:p>
            <a:pPr marL="0" indent="0">
              <a:buNone/>
            </a:pPr>
            <a:r>
              <a:rPr lang="en-US" u="sng" dirty="0">
                <a:latin typeface="+mj-lt"/>
              </a:rPr>
              <a:t>Project Focus</a:t>
            </a:r>
            <a:r>
              <a:rPr lang="en-US" dirty="0">
                <a:latin typeface="+mj-lt"/>
              </a:rPr>
              <a:t>:</a:t>
            </a:r>
          </a:p>
          <a:p>
            <a:r>
              <a:rPr lang="en-US" dirty="0">
                <a:latin typeface="+mj-lt"/>
              </a:rPr>
              <a:t>Reference database of standard datasets to help medical device developers understand what mixed, multi-modal data could look like if it allowed forward and reverse compatibility, thus promoting conformity and standardization across the field</a:t>
            </a:r>
          </a:p>
        </p:txBody>
      </p:sp>
    </p:spTree>
    <p:extLst>
      <p:ext uri="{BB962C8B-B14F-4D97-AF65-F5344CB8AC3E}">
        <p14:creationId xmlns:p14="http://schemas.microsoft.com/office/powerpoint/2010/main" val="987133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413</Words>
  <Application>Microsoft Macintosh PowerPoint</Application>
  <PresentationFormat>Widescreen</PresentationFormat>
  <Paragraphs>63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Breakout Session E – Data standardization</vt:lpstr>
      <vt:lpstr>Key Elements, Next Steps, Timeline</vt:lpstr>
      <vt:lpstr>Pros for Patient, Clinical, R&amp;D, and regulatory</vt:lpstr>
      <vt:lpstr>Concerns for patients, clinical, R&amp;D, and regulatory</vt:lpstr>
      <vt:lpstr>Implications &amp; Efforts</vt:lpstr>
      <vt:lpstr>Deliverables of the project and timeline</vt:lpstr>
      <vt:lpstr>Data Standardization: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Lennerz, Jochen K.,M.D.</dc:creator>
  <cp:lastModifiedBy>Lennerz, Jochen K.,M.D.</cp:lastModifiedBy>
  <cp:revision>10</cp:revision>
  <dcterms:created xsi:type="dcterms:W3CDTF">2019-10-18T08:27:45Z</dcterms:created>
  <dcterms:modified xsi:type="dcterms:W3CDTF">2019-10-18T09:48:31Z</dcterms:modified>
</cp:coreProperties>
</file>