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538234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EEFE-4096-434C-9FFB-6A04A021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8DBF-B2E7-9E42-BE3B-B360825E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255A-C213-AE4D-9064-1662830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95111-6454-4B4B-876F-18BA74B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06F6-614C-5248-8E50-237DE340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DC4E-46FD-2743-BE0E-940145C9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E379-080C-4C48-94E4-F667AB38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CA96-0725-0541-81FA-C81D0348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415-0642-9A4A-B057-8C8F14C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70D4-8F79-B54D-B37B-22561B99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F3EF6-17BA-234B-9ABA-F467B435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C5A9-BFBE-8443-9B9E-CE0761A4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589B-47FA-7D4C-8CE3-243ADB62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A93E-3A8F-7B44-AAB8-14F95BE3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A4EB-9BE0-434F-81DC-F7583CD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126-CAE2-7042-9F50-F47D9D6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ECAE-2F36-3745-95B1-96A8E550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3FF23-0F6D-A840-A847-32F30606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51E6-7845-644D-B454-D567797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212D-6781-9F45-B4C5-F00D64D9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3ECF-6BBB-3C43-B136-E3214AB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1ABB-9EF6-624C-B1A7-6C8194AC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97E0-6434-AB4C-B15C-BBD3492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DD16-CA9E-5546-A83F-87A90DA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ABF9-39D7-654B-9D6A-2504F5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5366-3E50-364E-A6FC-6D995E39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55B8-0A16-2647-A18E-737456D2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3D69F-E77D-7147-B8A2-60F0683BB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0F50-4601-FB4C-8A56-FF79E0F8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35EE-8B28-1440-8000-898B7DC6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5B75-6966-2F4A-9714-23108D4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5E7-2E64-8941-BD63-78CC8F8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603E-6F44-2749-BD2D-8497CCA00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270B2-8E6B-1D4F-94FD-798F2CCB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585C5-4E4A-AC4C-9D6C-9752A83B7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D6E6-EF07-944E-9CDC-964B75BD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A5F4-585F-594D-8EF3-E21CE9F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02AF-E22C-7840-B1E7-2A262692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90E27-F124-F044-B83F-8881312B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6B4-F3E8-0A40-888E-0E9CB00F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771A-6BFE-1E46-B4BE-7A918DA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15B13-EEB7-874B-AD9F-BED1846A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531A-98DC-9848-9C00-85B0EE4A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9123-AA9C-4044-807B-D88E4DCA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BF06E-E772-E645-B6DE-738B92F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99B3D-F774-CD4D-AB3F-FE156BC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E75-049C-314C-A3CA-92D0741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27FB-E987-7D41-9CD6-8F04333B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961C-7E81-1A4D-8156-995846F4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3BF4-3E00-644E-AC74-7F6A676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97EEC-74DA-8E41-99D6-9716A046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887A-22D3-AC48-B809-B8704C5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7D6-EF55-3C40-90E5-8179A57F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DF7A-4115-C64F-A6E5-E863BD51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3A33-8185-2744-B4F8-97396BE8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D296-7138-3940-BC27-7750DE60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116C-65F2-834F-9F7A-D0942AA3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165A9-5499-D847-80DB-EE0A441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E5D5-97B5-E848-985D-24E0AD7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BD45-2FC8-FE45-B825-1FDEAEE0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3FD42-72FE-A94C-AD69-8138F0B7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2A0-A3E6-9740-8BAD-60A4C736E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E3C0-5CBD-A74F-951F-C32584AF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4E5F18-0419-E24B-B784-A66D74388BF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87F79-E038-3B49-A633-BDF505CE31E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CDC7-B033-E347-814F-F98C442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B – ML/AI – </a:t>
            </a:r>
            <a:r>
              <a:rPr lang="en-US" dirty="0">
                <a:solidFill>
                  <a:srgbClr val="0096FF"/>
                </a:solidFill>
              </a:rPr>
              <a:t>Model creation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08CCF-685F-CA44-9F63-9F3C17CEBFAF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E7DFA27-0707-034C-8F1D-BE7F4889B7A4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7E72944-8E81-1847-A068-1F285A48A1DA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E108228-1D61-B24F-9B92-24D39327BFB7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94372E-103C-454A-8387-A7D015E0E01C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80FE7E7-333F-1247-B5E0-66C412143C46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99DDC2C-9666-9249-9AFD-D920D00C8F08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F44342F-2CAE-384F-92BE-EF681E3D8CDC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6661D2-99E7-0746-95BA-F3AD89B2666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439C1-6F49-AB4E-A271-DEF4296F160E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6B61A6-88A0-FA47-BB0A-25490B22FAD4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17EB20-FD02-5846-BC7B-42B58B5E0B03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9A2DD-5AB4-F04B-BB57-BBDAFD125065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63C07-32BE-F24C-A2B8-033958330DAF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A9AF44-C8D1-0449-813E-C2A407E624CC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28" name="Graphic 27" descr="Cloud Computing">
            <a:extLst>
              <a:ext uri="{FF2B5EF4-FFF2-40B4-BE49-F238E27FC236}">
                <a16:creationId xmlns:a16="http://schemas.microsoft.com/office/drawing/2014/main" id="{BADC8B1B-7668-9245-B3D9-4CEB94EF5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29" name="Graphic 28" descr="Robot">
            <a:extLst>
              <a:ext uri="{FF2B5EF4-FFF2-40B4-BE49-F238E27FC236}">
                <a16:creationId xmlns:a16="http://schemas.microsoft.com/office/drawing/2014/main" id="{B25C8C87-ED5C-AC4B-82AF-51BAA0B53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BAE6FA0A-8D97-344D-9B9C-9D1589DBB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FF61C1C7-E47E-CC4C-B611-B9C6758D9A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32" name="Graphic 31" descr="Microscope">
            <a:extLst>
              <a:ext uri="{FF2B5EF4-FFF2-40B4-BE49-F238E27FC236}">
                <a16:creationId xmlns:a16="http://schemas.microsoft.com/office/drawing/2014/main" id="{142FCC2B-5CD0-1548-8F29-3345600ED3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33" name="Graphic 32" descr="Drawing compass">
            <a:extLst>
              <a:ext uri="{FF2B5EF4-FFF2-40B4-BE49-F238E27FC236}">
                <a16:creationId xmlns:a16="http://schemas.microsoft.com/office/drawing/2014/main" id="{17C11978-BECB-6D45-93DA-65768A2256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34" name="Graphic 33" descr="Unicorn">
            <a:extLst>
              <a:ext uri="{FF2B5EF4-FFF2-40B4-BE49-F238E27FC236}">
                <a16:creationId xmlns:a16="http://schemas.microsoft.com/office/drawing/2014/main" id="{D0E2434D-EC62-B743-B45B-4A79844B01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5" name="Graphic 34" descr="Playbook">
            <a:extLst>
              <a:ext uri="{FF2B5EF4-FFF2-40B4-BE49-F238E27FC236}">
                <a16:creationId xmlns:a16="http://schemas.microsoft.com/office/drawing/2014/main" id="{01DEDBEB-1971-974B-A30D-E1AE196282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88A5324-99BA-DF40-BB21-360C6911E7D2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A7E5FA-04B5-C04E-9DE5-D0EE3FBFEA77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C1C68C-A845-1C4A-B040-7197711ED7F2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D5EC19-6B1C-BC43-9A5B-9AFD78FFAB48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73B47-2003-7844-8278-A593B8546D4D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9B54C-78E8-4E46-960E-5218D1797D8B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3E99C-137F-C245-AD17-84C76705D4E7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F55CA4-3A33-294C-A8E4-E15D979235FC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3A6797-7296-AA43-A1FC-AE6CF23AAF3C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FAB79-59C7-8441-A77A-3745D06444F7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5B5A9-220F-2341-BBC8-72BE53BF993A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CAF06-900B-354F-8855-71786C145A1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A3A24-A2C6-064C-BAAF-EED964DA750E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2BFDA9-6DDB-314A-BA8E-D2F248692374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056BD5-DF96-FC47-95C0-5E9A1F9A34F0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12C616-3658-8C4C-A76A-6963DDB3AF5C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38884F-7923-DB44-9306-0783533132B8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6C9B25-FFB8-4B4B-A3B7-8527E2A2A3FA}"/>
              </a:ext>
            </a:extLst>
          </p:cNvPr>
          <p:cNvSpPr/>
          <p:nvPr/>
        </p:nvSpPr>
        <p:spPr>
          <a:xfrm>
            <a:off x="9036335" y="3873583"/>
            <a:ext cx="3118681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CDC331-AC1E-CE49-822A-9947728D17FD}"/>
              </a:ext>
            </a:extLst>
          </p:cNvPr>
          <p:cNvSpPr/>
          <p:nvPr/>
        </p:nvSpPr>
        <p:spPr>
          <a:xfrm>
            <a:off x="221576" y="3873583"/>
            <a:ext cx="5820610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54CFC9-5692-834D-BB27-01FD433B5244}"/>
              </a:ext>
            </a:extLst>
          </p:cNvPr>
          <p:cNvSpPr/>
          <p:nvPr/>
        </p:nvSpPr>
        <p:spPr>
          <a:xfrm>
            <a:off x="221573" y="1596191"/>
            <a:ext cx="11882909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435-0967-614B-A64B-133510EA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316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Key Elements, Next Steps,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0A96-4592-DE47-BDB0-3CD7AAC2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Identify first tier categories from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AI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Clinical Use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Volume of Data needed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6D9243-EAF6-AC4E-A004-3C2396A092A8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85FC21-EEA1-CF46-9F4D-FA0857040CA2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05CB0EA-F5AF-E749-A01F-73CB509D6A20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E9ECBE-CD63-4749-A756-2DF90B176B24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C771B-81C1-D84D-A797-E9E1EFCB90AC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D64EAA-C399-DD44-A666-94B6D4AEB4DD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B10-FC63-934B-BF2C-F9BC261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5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Pros for Patient,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FEBB-E04D-F74D-A1C3-1F281C67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Clean guidance on how AI algorithms are trained and evaluated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72F441-AAF3-2D49-8E75-C034820C6A35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081342-CDAC-A740-849F-F93A7E6AB214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66002E-6CA6-C644-8F5E-8AA73623BB39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9898C-D506-A743-8929-AB0C52AAC39F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9D4E89-BAFB-D245-B11E-DE6FCFE3E17D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BD4C93-6443-A346-8673-E66C65DADFF0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D9CC-D013-EA42-8E15-3765999F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Concerns for patients,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49F-3F2A-5E4A-8184-CA507002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Ethical concerns?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Performance issues?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8A78882-CE13-D44D-AB6D-A013355CE9E7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238C8B-E97B-BB4C-BEEB-EC94DCFD2679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0848CD-7A93-9549-BDDA-5CB865F26EF8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F4726D-691D-0B4E-AE02-1614F7493907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CFEA29-52E8-654C-8473-6E7E72236092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AA3E67-10EF-924B-8CBB-20FEE7176187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71-488A-4A47-831C-E3396B48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Implications &amp;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21B7-7E68-F84F-9264-D4D399F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Performance is affected by how algorithms are: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Trained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Evaluated and Validated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Their intended use is established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Clinical Guidelines are presented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D0BE19-AD69-FA46-A84F-B45CCF6C0F71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A2420DC-A4CB-1B45-BFC4-565B08B7D49C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B31F1-77E0-C24B-B294-E633F28C209E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rgbClr val="0096FF"/>
          </a:solidFill>
          <a:ln>
            <a:solidFill>
              <a:srgbClr val="009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4300D5-D85F-9B40-B59A-68D68132C605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9C3EE4-4DAB-2940-8A67-18C4B5D17F31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8AF128-CF32-3F4B-96E8-4D0801A68081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451-9E15-6243-B593-3C625B24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of the project and timeline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3804C-0AF1-8741-B12E-8E8190525664}"/>
              </a:ext>
            </a:extLst>
          </p:cNvPr>
          <p:cNvSpPr/>
          <p:nvPr/>
        </p:nvSpPr>
        <p:spPr>
          <a:xfrm>
            <a:off x="3577354" y="2787298"/>
            <a:ext cx="78933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 white paper outlining AI ”categorizations” </a:t>
            </a:r>
          </a:p>
          <a:p>
            <a:r>
              <a:rPr lang="en-US" sz="2800" dirty="0">
                <a:latin typeface="+mj-lt"/>
              </a:rPr>
              <a:t>[that may go beyond/expand Class II/III distinction]</a:t>
            </a:r>
          </a:p>
          <a:p>
            <a:r>
              <a:rPr lang="en-US" sz="2800" dirty="0">
                <a:latin typeface="+mj-lt"/>
              </a:rPr>
              <a:t>~8-12 months</a:t>
            </a: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2A051EE-F91C-2E4F-B983-606052678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137" y="3002691"/>
            <a:ext cx="914400" cy="914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D862E6-0D62-FA47-919A-675523FA4D52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A61009-1506-414E-9E03-9C4D2040B53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D862E6-0D62-FA47-919A-675523FA4D52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A61009-1506-414E-9E03-9C4D2040B53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DC3197-E428-524E-BA6E-30142AE4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96FF"/>
                </a:solidFill>
              </a:rPr>
              <a:t>Model Creation: </a:t>
            </a:r>
            <a:r>
              <a:rPr lang="en-US" dirty="0"/>
              <a:t>Summary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005A8D-AF5B-8A4A-BBCB-686B3DF42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Need</a:t>
            </a:r>
            <a:r>
              <a:rPr lang="en-US" dirty="0">
                <a:latin typeface="+mj-lt"/>
              </a:rPr>
              <a:t>: Guidance more specific to each unique type of algorithm that each serve a specific purpose.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Problem</a:t>
            </a:r>
            <a:r>
              <a:rPr lang="en-US" dirty="0">
                <a:latin typeface="+mj-lt"/>
              </a:rPr>
              <a:t>: The current guidance is a monolith that groups all of these diverse algorithms and purposes together, which is no longer representative of the future landscape.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Project Focus</a:t>
            </a:r>
            <a:r>
              <a:rPr lang="en-US" dirty="0">
                <a:latin typeface="+mj-lt"/>
              </a:rPr>
              <a:t>: A whitepaper outlining AI categorizations which enable a more directed guidance toward streamlined </a:t>
            </a:r>
            <a:r>
              <a:rPr lang="en-US" dirty="0" err="1">
                <a:latin typeface="+mj-lt"/>
              </a:rPr>
              <a:t>v&amp;v</a:t>
            </a:r>
            <a:r>
              <a:rPr lang="en-US" dirty="0">
                <a:latin typeface="+mj-lt"/>
              </a:rPr>
              <a:t> testing.</a:t>
            </a:r>
          </a:p>
        </p:txBody>
      </p:sp>
    </p:spTree>
    <p:extLst>
      <p:ext uri="{BB962C8B-B14F-4D97-AF65-F5344CB8AC3E}">
        <p14:creationId xmlns:p14="http://schemas.microsoft.com/office/powerpoint/2010/main" val="244567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274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Session B – ML/AI – Model creation</vt:lpstr>
      <vt:lpstr>Key Elements, Next Steps, Timeline</vt:lpstr>
      <vt:lpstr>Pros for Patient, Clinical, R&amp;D, and regulatory</vt:lpstr>
      <vt:lpstr>Concerns for patients, clinical, R&amp;D, and regulatory</vt:lpstr>
      <vt:lpstr>Implications &amp; Efforts</vt:lpstr>
      <vt:lpstr>Deliverables of the project and timeline</vt:lpstr>
      <vt:lpstr>Model Creation: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Lennerz, Jochen K.,M.D.</dc:creator>
  <cp:lastModifiedBy>Lennerz, Jochen K.,M.D.</cp:lastModifiedBy>
  <cp:revision>10</cp:revision>
  <dcterms:created xsi:type="dcterms:W3CDTF">2019-10-18T08:27:45Z</dcterms:created>
  <dcterms:modified xsi:type="dcterms:W3CDTF">2019-10-18T09:49:50Z</dcterms:modified>
</cp:coreProperties>
</file>