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96FF"/>
    <a:srgbClr val="8FAADC"/>
    <a:srgbClr val="767171"/>
    <a:srgbClr val="2E5597"/>
    <a:srgbClr val="000000"/>
    <a:srgbClr val="8BB4CE"/>
    <a:srgbClr val="246D8C"/>
    <a:srgbClr val="B9CEDD"/>
    <a:srgbClr val="34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DDB42-EE38-6E42-BED3-B2CB6A79863C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717E1-F262-CB4D-A016-74D5A3FC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682B0-CA67-4942-8483-C8F0D195F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D5BD9-5EBB-0745-88A2-AC8D1769C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9377-F188-B74A-A9CA-D0493467A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FB225-586A-AD49-90C4-6D63AD1B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5029A-6F66-374B-874C-7DAE68DB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5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7212-797B-A241-AABF-C4042DD7C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DC1F4-48E0-C944-A3E8-4433A2F89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DDC1C-2121-AE49-958D-BAFD8D6A7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1C20D7-B5F0-F949-8CED-BB412A40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EB003-1363-8740-9B43-46928792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9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3747D-8C36-7540-989F-3CDF55C85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C0EFC4-1FE0-3945-AAD0-C250261C6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C2DDA-E08B-C642-852C-4BFD6163F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93138-3B4F-0C4C-B993-51D5FCAA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C81C-629F-B54F-B2D8-49FC85B5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5FA35-9904-DB49-AD61-B87D4CE3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E0560-997A-7047-9440-3199E76AB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860C2-AF51-7249-A1B1-C4C2527A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E1C3F-4DA6-FB44-817F-1DA982E2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A14A1-ADA3-C24C-BC73-491B36E48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8030-4A3A-8A47-88FC-F33A13D2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8BEC3-59D9-A445-842D-E1A458E40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CCF9E-702D-5A45-8954-DBA5F4B0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3EBD0-F4D3-F042-BF8E-22EE4772E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335FA-A7B6-3D44-8799-DD467CF0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5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C946-2C49-AF42-B096-A3BCA5AC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3E92B-4639-5540-9B56-1D32D629F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D40F9-351E-654C-A3AA-8FA3D2E17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F7367-9E20-AE4D-8325-FE4B7697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74E75-2C77-5146-A689-E5C83CD60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2965D-CA7D-DA4A-8D2B-7EA811EC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9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81FD1-CF80-474F-886D-4E349E0A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45EAD2-34F9-604E-8280-B91BE4378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12CC4-0CEE-4941-9C92-DD30E66E7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8D1B7-90B5-7C4F-B6AF-4ED908ED9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CCE546-459F-F34E-B220-67CB53E6D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4367E4-561B-AE45-BCE4-98985EBE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C4F65C-B10C-7544-BBCA-9A82822B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1C671-04C9-2145-82CC-8DD7A03F0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38F53-A34B-E54C-84E5-48B15D18D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70D0F-C95F-7443-8E47-592F0B20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B2855-738C-9346-9CB9-2E529F97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BB525-316E-B144-A9FD-25DA3E1D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89C0C-6ADB-0547-B6D9-8EE76CF9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C4E5C-D508-C249-94E6-6D82997C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8D8C0-C817-E04B-8E7C-A403EB745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D2BE1-CEB6-3146-83F7-1DA7FAFF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1A8F0-F262-0040-973B-4B55EA49A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56E40-AD81-8D47-B3A3-6133DF7C0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22110-F3C7-6F4F-BE5E-16BF663CA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80E65-7A32-1142-B66A-6DEB79F1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49136-B3EF-4940-B1D0-CFCD7F48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5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D615-B6AA-8148-8439-386428DFC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2717B2-99C8-3246-A324-787AE9A7C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2E8B-511C-BF4F-ACF4-77984EAAD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78D1A-68BF-8240-840A-A76A9686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86CA1-2F64-5543-88B7-49F3CE0E1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5D366-944A-4C4E-931B-5AC888862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DDA0E4-7650-A340-939C-F74C19B45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BB34E-36A9-5B4C-9032-21BB638C1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08ED3-1B8D-DD43-BA26-56B11268C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9F00-5D29-C54A-8598-242A5DFFE049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9E0D0-87A1-5747-81CE-645D715A3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E51F9-7B36-7345-ABCD-E78216702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3873-ACA2-F64A-BD73-E9E3D713B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8775718-0712-1D4A-BF6A-95759C36B912}"/>
              </a:ext>
            </a:extLst>
          </p:cNvPr>
          <p:cNvSpPr/>
          <p:nvPr/>
        </p:nvSpPr>
        <p:spPr>
          <a:xfrm>
            <a:off x="329023" y="166615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C6BB8897-0567-674E-BEDE-3426C3E16AFD}"/>
              </a:ext>
            </a:extLst>
          </p:cNvPr>
          <p:cNvSpPr/>
          <p:nvPr/>
        </p:nvSpPr>
        <p:spPr>
          <a:xfrm>
            <a:off x="3537575" y="1666158"/>
            <a:ext cx="24314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59377EC7-4D65-C542-B6FA-339ED69FF9B9}"/>
              </a:ext>
            </a:extLst>
          </p:cNvPr>
          <p:cNvSpPr/>
          <p:nvPr/>
        </p:nvSpPr>
        <p:spPr>
          <a:xfrm>
            <a:off x="6116225" y="1666158"/>
            <a:ext cx="2850239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F232A276-2CD6-3644-B9D5-B6A3AD93F714}"/>
              </a:ext>
            </a:extLst>
          </p:cNvPr>
          <p:cNvSpPr/>
          <p:nvPr/>
        </p:nvSpPr>
        <p:spPr>
          <a:xfrm>
            <a:off x="9076159" y="1666158"/>
            <a:ext cx="2957022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C8587EE-242B-E046-8CC3-169B4AAA1DDA}"/>
              </a:ext>
            </a:extLst>
          </p:cNvPr>
          <p:cNvSpPr/>
          <p:nvPr/>
        </p:nvSpPr>
        <p:spPr>
          <a:xfrm>
            <a:off x="329023" y="395646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CB4AEA0C-934F-EC4F-8266-B924B4CCB338}"/>
              </a:ext>
            </a:extLst>
          </p:cNvPr>
          <p:cNvSpPr/>
          <p:nvPr/>
        </p:nvSpPr>
        <p:spPr>
          <a:xfrm>
            <a:off x="3524419" y="3956468"/>
            <a:ext cx="2457713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3C452E41-8BDD-5043-85ED-0CD1DA70AC0C}"/>
              </a:ext>
            </a:extLst>
          </p:cNvPr>
          <p:cNvSpPr/>
          <p:nvPr/>
        </p:nvSpPr>
        <p:spPr>
          <a:xfrm>
            <a:off x="6122544" y="3956468"/>
            <a:ext cx="28376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E84C113D-4F33-B74F-8A46-6819BAE7075E}"/>
              </a:ext>
            </a:extLst>
          </p:cNvPr>
          <p:cNvSpPr/>
          <p:nvPr/>
        </p:nvSpPr>
        <p:spPr>
          <a:xfrm>
            <a:off x="9076160" y="3956468"/>
            <a:ext cx="2957021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3969DB-8A19-9544-AAE0-4EB8AAEE9008}"/>
              </a:ext>
            </a:extLst>
          </p:cNvPr>
          <p:cNvSpPr txBox="1"/>
          <p:nvPr/>
        </p:nvSpPr>
        <p:spPr>
          <a:xfrm>
            <a:off x="1140141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Pre-analytics</a:t>
            </a:r>
          </a:p>
          <a:p>
            <a:r>
              <a:rPr lang="en-US" b="1" dirty="0">
                <a:latin typeface="+mj-lt"/>
              </a:rPr>
              <a:t>Amanda </a:t>
            </a:r>
            <a:r>
              <a:rPr lang="en-US" dirty="0">
                <a:latin typeface="+mj-lt"/>
              </a:rPr>
              <a:t>Lowe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9FA9B9-C8C4-0045-BFDC-DAF743915F5A}"/>
              </a:ext>
            </a:extLst>
          </p:cNvPr>
          <p:cNvSpPr txBox="1"/>
          <p:nvPr/>
        </p:nvSpPr>
        <p:spPr>
          <a:xfrm>
            <a:off x="3994766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Slide scanning</a:t>
            </a:r>
          </a:p>
          <a:p>
            <a:pPr algn="ctr"/>
            <a:r>
              <a:rPr lang="en-US" b="1" dirty="0">
                <a:latin typeface="+mj-lt"/>
              </a:rPr>
              <a:t>Scott</a:t>
            </a:r>
            <a:r>
              <a:rPr lang="en-US" dirty="0">
                <a:latin typeface="+mj-lt"/>
              </a:rPr>
              <a:t> Blakely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915230-8FBD-8944-9767-82E0217D7859}"/>
              </a:ext>
            </a:extLst>
          </p:cNvPr>
          <p:cNvSpPr txBox="1"/>
          <p:nvPr/>
        </p:nvSpPr>
        <p:spPr>
          <a:xfrm>
            <a:off x="6066409" y="3132038"/>
            <a:ext cx="294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Truthing data sets</a:t>
            </a:r>
          </a:p>
          <a:p>
            <a:pPr algn="ctr"/>
            <a:r>
              <a:rPr lang="en-US" b="1" dirty="0">
                <a:latin typeface="+mj-lt"/>
              </a:rPr>
              <a:t>Sarah</a:t>
            </a:r>
            <a:r>
              <a:rPr lang="en-US" dirty="0">
                <a:latin typeface="+mj-lt"/>
              </a:rPr>
              <a:t> Dudgeon </a:t>
            </a:r>
            <a:r>
              <a:rPr lang="en-US" b="1" dirty="0">
                <a:latin typeface="+mj-lt"/>
              </a:rPr>
              <a:t>Hetal </a:t>
            </a:r>
            <a:r>
              <a:rPr lang="en-US" dirty="0">
                <a:latin typeface="+mj-lt"/>
              </a:rPr>
              <a:t>Marble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13F46C-591F-664E-BF2D-0B23F0677790}"/>
              </a:ext>
            </a:extLst>
          </p:cNvPr>
          <p:cNvSpPr txBox="1"/>
          <p:nvPr/>
        </p:nvSpPr>
        <p:spPr>
          <a:xfrm>
            <a:off x="57041" y="5424877"/>
            <a:ext cx="3683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Data standardization</a:t>
            </a:r>
          </a:p>
          <a:p>
            <a:pPr algn="ctr"/>
            <a:r>
              <a:rPr lang="en-US" b="1" dirty="0">
                <a:latin typeface="+mj-lt"/>
              </a:rPr>
              <a:t>Markus</a:t>
            </a:r>
            <a:r>
              <a:rPr lang="en-US" dirty="0">
                <a:latin typeface="+mj-lt"/>
              </a:rPr>
              <a:t> Herrmann </a:t>
            </a:r>
            <a:r>
              <a:rPr lang="en-US" b="1" dirty="0">
                <a:latin typeface="+mj-lt"/>
              </a:rPr>
              <a:t>Mike</a:t>
            </a:r>
            <a:r>
              <a:rPr lang="en-US" dirty="0">
                <a:latin typeface="+mj-lt"/>
              </a:rPr>
              <a:t> Isaacs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9F1FDF-9D05-5C4C-99FA-5979044CF2ED}"/>
              </a:ext>
            </a:extLst>
          </p:cNvPr>
          <p:cNvSpPr txBox="1"/>
          <p:nvPr/>
        </p:nvSpPr>
        <p:spPr>
          <a:xfrm>
            <a:off x="6353134" y="5412070"/>
            <a:ext cx="2376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96FF"/>
                </a:solidFill>
                <a:latin typeface="+mj-lt"/>
              </a:rPr>
              <a:t>ML/AI – Model creation</a:t>
            </a:r>
          </a:p>
          <a:p>
            <a:pPr algn="ctr"/>
            <a:r>
              <a:rPr lang="en-US" b="1" dirty="0">
                <a:latin typeface="+mj-lt"/>
              </a:rPr>
              <a:t>Ashish</a:t>
            </a:r>
            <a:r>
              <a:rPr lang="en-US" dirty="0">
                <a:latin typeface="+mj-lt"/>
              </a:rPr>
              <a:t> Sharma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8C8B6F-CDD3-8242-8344-AFDCE9A5AB26}"/>
              </a:ext>
            </a:extLst>
          </p:cNvPr>
          <p:cNvSpPr txBox="1"/>
          <p:nvPr/>
        </p:nvSpPr>
        <p:spPr>
          <a:xfrm>
            <a:off x="9528908" y="3132038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Continuous learning</a:t>
            </a:r>
          </a:p>
          <a:p>
            <a:pPr algn="ctr"/>
            <a:r>
              <a:rPr lang="en-US" b="1" dirty="0">
                <a:latin typeface="+mj-lt"/>
              </a:rPr>
              <a:t>Esther</a:t>
            </a:r>
            <a:r>
              <a:rPr lang="en-US" dirty="0">
                <a:latin typeface="+mj-lt"/>
              </a:rPr>
              <a:t> Abels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CBA8DF-DF23-BA41-98F1-A8D06DF30712}"/>
              </a:ext>
            </a:extLst>
          </p:cNvPr>
          <p:cNvSpPr txBox="1"/>
          <p:nvPr/>
        </p:nvSpPr>
        <p:spPr>
          <a:xfrm>
            <a:off x="9730630" y="5412070"/>
            <a:ext cx="164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+mj-lt"/>
              </a:rPr>
              <a:t>Payor strategies</a:t>
            </a:r>
          </a:p>
          <a:p>
            <a:pPr algn="ctr"/>
            <a:r>
              <a:rPr lang="en-US" b="1" dirty="0">
                <a:latin typeface="+mj-lt"/>
              </a:rPr>
              <a:t>Joe </a:t>
            </a:r>
            <a:r>
              <a:rPr lang="en-US" dirty="0">
                <a:latin typeface="+mj-lt"/>
              </a:rPr>
              <a:t>Lennerz</a:t>
            </a:r>
          </a:p>
        </p:txBody>
      </p:sp>
      <p:pic>
        <p:nvPicPr>
          <p:cNvPr id="3" name="Graphic 2" descr="Cloud Computing">
            <a:extLst>
              <a:ext uri="{FF2B5EF4-FFF2-40B4-BE49-F238E27FC236}">
                <a16:creationId xmlns:a16="http://schemas.microsoft.com/office/drawing/2014/main" id="{32010674-C084-644F-B921-CA17465DC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042" y="2195688"/>
            <a:ext cx="953256" cy="953256"/>
          </a:xfrm>
          <a:prstGeom prst="rect">
            <a:avLst/>
          </a:prstGeom>
        </p:spPr>
      </p:pic>
      <p:pic>
        <p:nvPicPr>
          <p:cNvPr id="13" name="Graphic 12" descr="Robot">
            <a:extLst>
              <a:ext uri="{FF2B5EF4-FFF2-40B4-BE49-F238E27FC236}">
                <a16:creationId xmlns:a16="http://schemas.microsoft.com/office/drawing/2014/main" id="{505A8461-FC00-9B47-BA95-B34164754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4716" y="4456348"/>
            <a:ext cx="953256" cy="953256"/>
          </a:xfrm>
          <a:prstGeom prst="rect">
            <a:avLst/>
          </a:prstGeom>
        </p:spPr>
      </p:pic>
      <p:pic>
        <p:nvPicPr>
          <p:cNvPr id="15" name="Graphic 14" descr="Thumbs up sign">
            <a:extLst>
              <a:ext uri="{FF2B5EF4-FFF2-40B4-BE49-F238E27FC236}">
                <a16:creationId xmlns:a16="http://schemas.microsoft.com/office/drawing/2014/main" id="{5124349F-F21E-F94F-A080-BCD8395E10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4716" y="2195688"/>
            <a:ext cx="953256" cy="953256"/>
          </a:xfrm>
          <a:prstGeom prst="rect">
            <a:avLst/>
          </a:prstGeom>
        </p:spPr>
      </p:pic>
      <p:pic>
        <p:nvPicPr>
          <p:cNvPr id="17" name="Graphic 16" descr="Beaker">
            <a:extLst>
              <a:ext uri="{FF2B5EF4-FFF2-40B4-BE49-F238E27FC236}">
                <a16:creationId xmlns:a16="http://schemas.microsoft.com/office/drawing/2014/main" id="{077B4873-5FD6-FA44-9DF5-A1080BCC08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22022" y="2195688"/>
            <a:ext cx="953256" cy="953256"/>
          </a:xfrm>
          <a:prstGeom prst="rect">
            <a:avLst/>
          </a:prstGeom>
        </p:spPr>
      </p:pic>
      <p:pic>
        <p:nvPicPr>
          <p:cNvPr id="19" name="Graphic 18" descr="Microscope">
            <a:extLst>
              <a:ext uri="{FF2B5EF4-FFF2-40B4-BE49-F238E27FC236}">
                <a16:creationId xmlns:a16="http://schemas.microsoft.com/office/drawing/2014/main" id="{163AD5F2-2E87-5449-AAAB-4C0A5589252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5438" y="2308923"/>
            <a:ext cx="844484" cy="844484"/>
          </a:xfrm>
          <a:prstGeom prst="rect">
            <a:avLst/>
          </a:prstGeom>
        </p:spPr>
      </p:pic>
      <p:pic>
        <p:nvPicPr>
          <p:cNvPr id="27" name="Graphic 26" descr="Drawing compass">
            <a:extLst>
              <a:ext uri="{FF2B5EF4-FFF2-40B4-BE49-F238E27FC236}">
                <a16:creationId xmlns:a16="http://schemas.microsoft.com/office/drawing/2014/main" id="{85E63AD2-4846-9349-A42A-5BBD37DD0BE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22022" y="4474788"/>
            <a:ext cx="953256" cy="953256"/>
          </a:xfrm>
          <a:prstGeom prst="rect">
            <a:avLst/>
          </a:prstGeom>
        </p:spPr>
      </p:pic>
      <p:pic>
        <p:nvPicPr>
          <p:cNvPr id="29" name="Graphic 28" descr="Unicorn">
            <a:extLst>
              <a:ext uri="{FF2B5EF4-FFF2-40B4-BE49-F238E27FC236}">
                <a16:creationId xmlns:a16="http://schemas.microsoft.com/office/drawing/2014/main" id="{3BC6AAB4-7CA4-9449-86C8-72C4520DB76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78042" y="4456348"/>
            <a:ext cx="953256" cy="953256"/>
          </a:xfrm>
          <a:prstGeom prst="rect">
            <a:avLst/>
          </a:prstGeom>
        </p:spPr>
      </p:pic>
      <p:pic>
        <p:nvPicPr>
          <p:cNvPr id="31" name="Graphic 30" descr="Playbook">
            <a:extLst>
              <a:ext uri="{FF2B5EF4-FFF2-40B4-BE49-F238E27FC236}">
                <a16:creationId xmlns:a16="http://schemas.microsoft.com/office/drawing/2014/main" id="{64B81DBE-2C62-E749-8657-AA7434E9488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76647" y="4456348"/>
            <a:ext cx="953256" cy="953256"/>
          </a:xfrm>
          <a:prstGeom prst="rect">
            <a:avLst/>
          </a:prstGeom>
        </p:spPr>
      </p:pic>
      <p:sp>
        <p:nvSpPr>
          <p:cNvPr id="32" name="Title 2">
            <a:extLst>
              <a:ext uri="{FF2B5EF4-FFF2-40B4-BE49-F238E27FC236}">
                <a16:creationId xmlns:a16="http://schemas.microsoft.com/office/drawing/2014/main" id="{CAEE7604-7CF2-5743-B820-C668F277CBCC}"/>
              </a:ext>
            </a:extLst>
          </p:cNvPr>
          <p:cNvSpPr txBox="1">
            <a:spLocks/>
          </p:cNvSpPr>
          <p:nvPr/>
        </p:nvSpPr>
        <p:spPr>
          <a:xfrm>
            <a:off x="0" y="-81773"/>
            <a:ext cx="12192000" cy="38999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3" name="Title 2">
            <a:extLst>
              <a:ext uri="{FF2B5EF4-FFF2-40B4-BE49-F238E27FC236}">
                <a16:creationId xmlns:a16="http://schemas.microsoft.com/office/drawing/2014/main" id="{52FD9C5F-87A5-3B41-B00D-88A7D91877C5}"/>
              </a:ext>
            </a:extLst>
          </p:cNvPr>
          <p:cNvSpPr txBox="1">
            <a:spLocks/>
          </p:cNvSpPr>
          <p:nvPr/>
        </p:nvSpPr>
        <p:spPr>
          <a:xfrm>
            <a:off x="0" y="6663001"/>
            <a:ext cx="12192000" cy="389998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43850A-CACD-294D-8027-13470830047F}"/>
              </a:ext>
            </a:extLst>
          </p:cNvPr>
          <p:cNvSpPr txBox="1"/>
          <p:nvPr/>
        </p:nvSpPr>
        <p:spPr>
          <a:xfrm>
            <a:off x="1058423" y="526981"/>
            <a:ext cx="10213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j-lt"/>
              </a:rPr>
              <a:t>Breakout</a:t>
            </a:r>
            <a:r>
              <a:rPr lang="en-US" sz="3600" dirty="0">
                <a:latin typeface="+mj-lt"/>
              </a:rPr>
              <a:t> session 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aim:</a:t>
            </a:r>
            <a:r>
              <a:rPr lang="en-US" sz="3600" dirty="0">
                <a:latin typeface="+mj-lt"/>
              </a:rPr>
              <a:t> generation of a 1-slide summary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462A052-54B4-C145-996D-E8AEC7D53A36}"/>
              </a:ext>
            </a:extLst>
          </p:cNvPr>
          <p:cNvCxnSpPr>
            <a:cxnSpLocks/>
          </p:cNvCxnSpPr>
          <p:nvPr/>
        </p:nvCxnSpPr>
        <p:spPr>
          <a:xfrm>
            <a:off x="839589" y="1262415"/>
            <a:ext cx="10465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018A450-526A-A440-B779-8CCA4E32DB4D}"/>
              </a:ext>
            </a:extLst>
          </p:cNvPr>
          <p:cNvCxnSpPr>
            <a:cxnSpLocks/>
          </p:cNvCxnSpPr>
          <p:nvPr/>
        </p:nvCxnSpPr>
        <p:spPr>
          <a:xfrm>
            <a:off x="948958" y="1350269"/>
            <a:ext cx="10574701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6830AEA-7169-3E46-91F7-B1EA78E411A0}"/>
              </a:ext>
            </a:extLst>
          </p:cNvPr>
          <p:cNvSpPr txBox="1"/>
          <p:nvPr/>
        </p:nvSpPr>
        <p:spPr>
          <a:xfrm>
            <a:off x="3530825" y="4004130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TOOLKIT WITH ROI CALC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3D0719E-0FF4-1C46-B4A1-40637C7ADFC2}"/>
              </a:ext>
            </a:extLst>
          </p:cNvPr>
          <p:cNvSpPr txBox="1"/>
          <p:nvPr/>
        </p:nvSpPr>
        <p:spPr>
          <a:xfrm>
            <a:off x="807358" y="4004130"/>
            <a:ext cx="21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STANDARD DATABASE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327205-52B4-E44D-ACAB-5E34A0BE6E54}"/>
              </a:ext>
            </a:extLst>
          </p:cNvPr>
          <p:cNvSpPr txBox="1"/>
          <p:nvPr/>
        </p:nvSpPr>
        <p:spPr>
          <a:xfrm>
            <a:off x="778408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F4441E3-012C-5F4A-95A7-7175F521DB5F}"/>
              </a:ext>
            </a:extLst>
          </p:cNvPr>
          <p:cNvSpPr txBox="1"/>
          <p:nvPr/>
        </p:nvSpPr>
        <p:spPr>
          <a:xfrm>
            <a:off x="9160636" y="4004130"/>
            <a:ext cx="287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BEST PRACTICES guide+covrg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CDC20EE-2007-8342-885C-8911D9ACF048}"/>
              </a:ext>
            </a:extLst>
          </p:cNvPr>
          <p:cNvSpPr txBox="1"/>
          <p:nvPr/>
        </p:nvSpPr>
        <p:spPr>
          <a:xfrm>
            <a:off x="6117335" y="4004130"/>
            <a:ext cx="288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WHITE PAPER AI CATEGORIES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0F9BFA5-54CF-424F-A841-340201D0CDFD}"/>
              </a:ext>
            </a:extLst>
          </p:cNvPr>
          <p:cNvSpPr txBox="1"/>
          <p:nvPr/>
        </p:nvSpPr>
        <p:spPr>
          <a:xfrm>
            <a:off x="3740259" y="1721138"/>
            <a:ext cx="205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DEFINITIONS</a:t>
            </a:r>
          </a:p>
          <a:p>
            <a:pPr algn="ctr"/>
            <a:r>
              <a:rPr lang="en-US" dirty="0">
                <a:latin typeface="+mj-lt"/>
              </a:rPr>
              <a:t>Education campaign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49745F7-7346-8841-8229-FF07A05783C5}"/>
              </a:ext>
            </a:extLst>
          </p:cNvPr>
          <p:cNvSpPr txBox="1"/>
          <p:nvPr/>
        </p:nvSpPr>
        <p:spPr>
          <a:xfrm>
            <a:off x="6421102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41557B6-1432-994B-9798-6A9BA384409B}"/>
              </a:ext>
            </a:extLst>
          </p:cNvPr>
          <p:cNvSpPr txBox="1"/>
          <p:nvPr/>
        </p:nvSpPr>
        <p:spPr>
          <a:xfrm>
            <a:off x="9130819" y="1721138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VER&amp;VAL + IOP GUIDELINES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FA1EDC2-FD66-8041-8E5A-2EF52BF2BA69}"/>
              </a:ext>
            </a:extLst>
          </p:cNvPr>
          <p:cNvSpPr txBox="1"/>
          <p:nvPr/>
        </p:nvSpPr>
        <p:spPr>
          <a:xfrm>
            <a:off x="3807344" y="5412070"/>
            <a:ext cx="1891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Practical use cases</a:t>
            </a:r>
          </a:p>
          <a:p>
            <a:pPr algn="ctr"/>
            <a:r>
              <a:rPr lang="en-US" b="1" dirty="0">
                <a:latin typeface="+mj-lt"/>
              </a:rPr>
              <a:t>Matthew</a:t>
            </a:r>
            <a:r>
              <a:rPr lang="en-US" dirty="0">
                <a:latin typeface="+mj-lt"/>
              </a:rPr>
              <a:t> Hanna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FB6D00-8E3B-9A4C-9780-4DBAF7371E2D}"/>
              </a:ext>
            </a:extLst>
          </p:cNvPr>
          <p:cNvSpPr txBox="1"/>
          <p:nvPr/>
        </p:nvSpPr>
        <p:spPr>
          <a:xfrm>
            <a:off x="1177869" y="250107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2E5597"/>
                </a:solidFill>
                <a:latin typeface="+mj-lt"/>
              </a:rPr>
              <a:t>A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8E15B29-9939-4C40-B4A1-4CDBFD4FD3A9}"/>
              </a:ext>
            </a:extLst>
          </p:cNvPr>
          <p:cNvSpPr txBox="1"/>
          <p:nvPr/>
        </p:nvSpPr>
        <p:spPr>
          <a:xfrm>
            <a:off x="4059859" y="248593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+mj-lt"/>
              </a:rPr>
              <a:t>B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2BA32AA-3B8F-CF4D-9D3D-AA332E6F6FF7}"/>
              </a:ext>
            </a:extLst>
          </p:cNvPr>
          <p:cNvSpPr txBox="1"/>
          <p:nvPr/>
        </p:nvSpPr>
        <p:spPr>
          <a:xfrm>
            <a:off x="6748682" y="246346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A84CDAF-9EEE-C847-B140-A073C49A527D}"/>
              </a:ext>
            </a:extLst>
          </p:cNvPr>
          <p:cNvSpPr txBox="1"/>
          <p:nvPr/>
        </p:nvSpPr>
        <p:spPr>
          <a:xfrm>
            <a:off x="9682359" y="2460519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D2791F7-5AC1-D046-B37A-6B4C36027A69}"/>
              </a:ext>
            </a:extLst>
          </p:cNvPr>
          <p:cNvSpPr txBox="1"/>
          <p:nvPr/>
        </p:nvSpPr>
        <p:spPr>
          <a:xfrm>
            <a:off x="1234897" y="4623783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67171"/>
                </a:solidFill>
                <a:latin typeface="+mj-lt"/>
              </a:rPr>
              <a:t>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3EAB7C6-654F-9140-8006-5B6CDCC105E6}"/>
              </a:ext>
            </a:extLst>
          </p:cNvPr>
          <p:cNvSpPr txBox="1"/>
          <p:nvPr/>
        </p:nvSpPr>
        <p:spPr>
          <a:xfrm>
            <a:off x="4010012" y="4596765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8FAADC"/>
                </a:solidFill>
                <a:latin typeface="+mj-lt"/>
              </a:rPr>
              <a:t>F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36DE501-7949-E447-A0FF-349E47FA14D3}"/>
              </a:ext>
            </a:extLst>
          </p:cNvPr>
          <p:cNvSpPr txBox="1"/>
          <p:nvPr/>
        </p:nvSpPr>
        <p:spPr>
          <a:xfrm>
            <a:off x="6848691" y="4511614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96FF"/>
                </a:solidFill>
                <a:latin typeface="+mj-lt"/>
              </a:rPr>
              <a:t>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552726C-7BB3-FE4E-B2D9-A0789D0C0081}"/>
              </a:ext>
            </a:extLst>
          </p:cNvPr>
          <p:cNvSpPr txBox="1"/>
          <p:nvPr/>
        </p:nvSpPr>
        <p:spPr>
          <a:xfrm>
            <a:off x="9724778" y="4511614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+mj-lt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98009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88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Alliance Proposal</dc:title>
  <dc:creator>Lennerz, Jochen K.,M.D.</dc:creator>
  <cp:lastModifiedBy>Lennerz, Jochen K.,M.D.</cp:lastModifiedBy>
  <cp:revision>62</cp:revision>
  <dcterms:created xsi:type="dcterms:W3CDTF">2019-07-11T23:09:21Z</dcterms:created>
  <dcterms:modified xsi:type="dcterms:W3CDTF">2019-10-18T09:56:43Z</dcterms:modified>
</cp:coreProperties>
</file>