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74" r:id="rId3"/>
    <p:sldId id="265" r:id="rId4"/>
    <p:sldId id="258" r:id="rId5"/>
    <p:sldId id="273" r:id="rId6"/>
    <p:sldId id="271" r:id="rId7"/>
    <p:sldId id="272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09"/>
  </p:normalViewPr>
  <p:slideViewPr>
    <p:cSldViewPr snapToGrid="0" snapToObjects="1">
      <p:cViewPr>
        <p:scale>
          <a:sx n="110" d="100"/>
          <a:sy n="110" d="100"/>
        </p:scale>
        <p:origin x="6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655AF-CD19-4B41-B61D-4F74C349D1AC}" type="datetimeFigureOut">
              <a:rPr lang="en-US" smtClean="0"/>
              <a:t>5/26/22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15F72-3ED2-0D46-BA40-5CA754C39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57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Small recap of what the goal of the project 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15F72-3ED2-0D46-BA40-5CA754C39E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62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15F72-3ED2-0D46-BA40-5CA754C39E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63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Pubmed</a:t>
            </a:r>
            <a:r>
              <a:rPr lang="en-US" dirty="0"/>
              <a:t> results of phrases,, rapid adoption of these technologies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15F72-3ED2-0D46-BA40-5CA754C39E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51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1863A-3D7C-EFD7-EB90-FF38B24D3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CF665E-BB30-7099-EB41-397C215249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EEE4F-C37F-F863-0EFD-7F9499428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22B0-DB39-6240-9417-83006DF81E23}" type="datetimeFigureOut">
              <a:rPr lang="en-US" smtClean="0"/>
              <a:t>5/26/22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34D80-34D6-D3E4-1E95-B3ADBD366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1BFA3-1AC2-2448-A5D8-B82FD3075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79AF-2C34-B64F-9036-8726361C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56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948AF-CD70-82C9-940F-88D99D582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AA2BB7-FCF7-1132-CAD3-72532C8008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0E08A-D957-5266-BAF6-AD76F7DED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22B0-DB39-6240-9417-83006DF81E23}" type="datetimeFigureOut">
              <a:rPr lang="en-US" smtClean="0"/>
              <a:t>5/26/22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3FFA6-7E0E-7A7B-93E0-FDB0D1610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D36E9-3705-D76A-811E-C7F1B36E3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79AF-2C34-B64F-9036-8726361C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66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F270CF-2F78-6DE7-81AC-9A5ACCD641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185675-51F5-DC46-5182-F77D7F528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B8921-94D4-79CD-46C7-9E1FEA7B3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22B0-DB39-6240-9417-83006DF81E23}" type="datetimeFigureOut">
              <a:rPr lang="en-US" smtClean="0"/>
              <a:t>5/26/22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DF8E3-0DF4-BC7F-ECA5-5E0DFA030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81612-AD7F-06BC-D63C-32D797A90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79AF-2C34-B64F-9036-8726361C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7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42889-C0DF-48ED-E58C-C02C48458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26452-5CDD-C483-7A3C-03EF378AD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DEC2D-941E-9FC1-ACCA-9EA857E5E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22B0-DB39-6240-9417-83006DF81E23}" type="datetimeFigureOut">
              <a:rPr lang="en-US" smtClean="0"/>
              <a:t>5/26/22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70393-602A-ADC9-6D97-28D71D9AC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C1C18-F0A7-2D02-857A-15B1A4181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79AF-2C34-B64F-9036-8726361C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1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88FC0-3786-0216-1A7B-C32A54684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56E64E-4369-EE24-E5B9-9E962B25A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DC410-45D3-4E76-9382-E91922364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22B0-DB39-6240-9417-83006DF81E23}" type="datetimeFigureOut">
              <a:rPr lang="en-US" smtClean="0"/>
              <a:t>5/26/22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BA8EE-1AFF-C0B7-0D02-6ECE16B1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DCD46-90D7-8ABB-A712-815EB8E2E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79AF-2C34-B64F-9036-8726361C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18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0A84E-2B6B-7545-7EBF-0EE995911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BB128-E0CE-B0FE-AE46-9756A23D3B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B03EBD-443C-22CD-46DC-991F7D24E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C77585-8B38-51EF-52AB-9ED8657B7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22B0-DB39-6240-9417-83006DF81E23}" type="datetimeFigureOut">
              <a:rPr lang="en-US" smtClean="0"/>
              <a:t>5/26/22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033F67-B952-AC1B-CF39-4E06BC455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47A60-B47F-9A7B-EDB2-744C540D9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79AF-2C34-B64F-9036-8726361C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23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0CE1-D6A0-2FAC-766B-E6D143129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2B07F-CA76-625C-CBD1-B73CC8DF7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F0029E-D006-8A0C-206C-6BC89EA6F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B7966C-282A-A751-74B8-AA9F059461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F432DF-46B1-3922-3FA9-1B84285912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D3629C-4E81-6234-3D8A-24BA1D2D3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22B0-DB39-6240-9417-83006DF81E23}" type="datetimeFigureOut">
              <a:rPr lang="en-US" smtClean="0"/>
              <a:t>5/26/22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772CE7-F1BC-AF10-6EE0-FCD10FE19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46C21A-C0A9-03C3-573D-BACC1BC68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79AF-2C34-B64F-9036-8726361C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77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37B4A-02D8-8CF1-CC91-03441978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EB4212-A020-4AF7-83F3-5C97AA38D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22B0-DB39-6240-9417-83006DF81E23}" type="datetimeFigureOut">
              <a:rPr lang="en-US" smtClean="0"/>
              <a:t>5/26/22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CE1FE8-1159-1C99-FC4E-BEC9BC067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E8E4C3-FBA7-3F68-4E43-183001E5A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79AF-2C34-B64F-9036-8726361C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0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EA1F15-4B5E-151D-1C55-971688A7F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22B0-DB39-6240-9417-83006DF81E23}" type="datetimeFigureOut">
              <a:rPr lang="en-US" smtClean="0"/>
              <a:t>5/26/22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FE173B-5B2B-A10F-FC92-9149E9CEB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E2DB5-A0C7-0AF5-200F-02C38163E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79AF-2C34-B64F-9036-8726361C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4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75FDE-46EA-26ED-26D0-A19B6CA55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B00C0-33AE-BE7A-E884-C55A9E1D5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40C31-A02A-3F74-9644-1E3C18B71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65516-D464-24FA-9BA8-6C0E65E1A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22B0-DB39-6240-9417-83006DF81E23}" type="datetimeFigureOut">
              <a:rPr lang="en-US" smtClean="0"/>
              <a:t>5/26/22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09CD1C-9911-1B9E-6269-AB86EF0F6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84E2AD-87D3-04DE-7322-683D7C6BD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79AF-2C34-B64F-9036-8726361C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43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8B51C-6E5E-F390-557B-06D4DFB09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ECBCCB-B35E-34A8-36CD-2FCE449F0B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898503-3DA1-4216-0FF2-73C8FC388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E02CBE-E866-F3E1-D2C4-D3B9FB209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22B0-DB39-6240-9417-83006DF81E23}" type="datetimeFigureOut">
              <a:rPr lang="en-US" smtClean="0"/>
              <a:t>5/26/22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547815-8991-9590-FFF5-88858B8F3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86F515-870C-2868-4785-27685F4F2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79AF-2C34-B64F-9036-8726361C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87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1951D3-2E11-B24F-373C-88CF625BD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9F283-0E07-0CA3-E6E1-C31D61FCD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C3164-1521-D809-5EEA-1977591646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722B0-DB39-6240-9417-83006DF81E23}" type="datetimeFigureOut">
              <a:rPr lang="en-US" smtClean="0"/>
              <a:t>5/26/22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FB666-350A-A76D-D74F-91FF3107FE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0CD98-7B2E-C1CD-06F5-157EC9D322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979AF-2C34-B64F-9036-8726361C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654772C-9D09-7CAA-3F82-3FD7702665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7" r="-1" b="13073"/>
          <a:stretch/>
        </p:blipFill>
        <p:spPr bwMode="auto">
          <a:xfrm>
            <a:off x="321564" y="329184"/>
            <a:ext cx="11548872" cy="446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892040"/>
            <a:ext cx="11548872" cy="1645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5E3184-077E-0DE5-D19B-EFDECDB51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0588" y="5093208"/>
            <a:ext cx="6973204" cy="1261872"/>
          </a:xfrm>
        </p:spPr>
        <p:txBody>
          <a:bodyPr anchor="ctr">
            <a:norm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</a:rPr>
              <a:t>Data Review II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46526A-C04F-FD4E-F811-4FE1AAE3B1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9" y="5093208"/>
            <a:ext cx="2892986" cy="1261872"/>
          </a:xfrm>
        </p:spPr>
        <p:txBody>
          <a:bodyPr anchor="ctr">
            <a:normAutofit/>
          </a:bodyPr>
          <a:lstStyle/>
          <a:p>
            <a:pPr algn="r"/>
            <a:r>
              <a:rPr lang="en-US" sz="2000" dirty="0">
                <a:solidFill>
                  <a:schemeClr val="bg2"/>
                </a:solidFill>
              </a:rPr>
              <a:t>May 27, 2022 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64106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ircle&#10;&#10;Description automatically generated with low confidence">
            <a:extLst>
              <a:ext uri="{FF2B5EF4-FFF2-40B4-BE49-F238E27FC236}">
                <a16:creationId xmlns:a16="http://schemas.microsoft.com/office/drawing/2014/main" id="{978EFC29-FE06-84C9-30E1-2653A7D95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28" y="4292380"/>
            <a:ext cx="457200" cy="457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7E866A-67FB-6687-8E06-AF083E2CE020}"/>
              </a:ext>
            </a:extLst>
          </p:cNvPr>
          <p:cNvSpPr txBox="1"/>
          <p:nvPr/>
        </p:nvSpPr>
        <p:spPr>
          <a:xfrm>
            <a:off x="802828" y="4367091"/>
            <a:ext cx="5743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PATHOLOGY INNOVATION COLLABORATIVE COMMUNITY </a:t>
            </a:r>
          </a:p>
        </p:txBody>
      </p:sp>
    </p:spTree>
    <p:extLst>
      <p:ext uri="{BB962C8B-B14F-4D97-AF65-F5344CB8AC3E}">
        <p14:creationId xmlns:p14="http://schemas.microsoft.com/office/powerpoint/2010/main" val="365485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A39B0-A35A-A518-05A1-FA2349BFB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7E4C6-BEEA-07FC-8E88-89090CAE6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  <a:p>
            <a:r>
              <a:rPr lang="en-US" dirty="0"/>
              <a:t>Data Pull Steps</a:t>
            </a:r>
          </a:p>
          <a:p>
            <a:r>
              <a:rPr lang="en-US" dirty="0"/>
              <a:t>Data Files Review</a:t>
            </a:r>
          </a:p>
          <a:p>
            <a:r>
              <a:rPr lang="en-US" dirty="0"/>
              <a:t>Data Analysis</a:t>
            </a:r>
          </a:p>
          <a:p>
            <a:r>
              <a:rPr lang="en-US" dirty="0"/>
              <a:t>New Technology Trends</a:t>
            </a:r>
          </a:p>
        </p:txBody>
      </p:sp>
    </p:spTree>
    <p:extLst>
      <p:ext uri="{BB962C8B-B14F-4D97-AF65-F5344CB8AC3E}">
        <p14:creationId xmlns:p14="http://schemas.microsoft.com/office/powerpoint/2010/main" val="1747376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966FC-FCCF-B949-A9A0-352CD59BA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3700" b="1"/>
              <a:t>Key Question: </a:t>
            </a:r>
            <a:r>
              <a:rPr lang="en-US" sz="3700"/>
              <a:t>To what degree do pathologists depend on light microscopy for cancer diagnosis?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04519-D94D-C146-887A-C66552C69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en-US" sz="2200"/>
              <a:t>No clear answer offered by current literature</a:t>
            </a:r>
          </a:p>
          <a:p>
            <a:r>
              <a:rPr lang="en-US" sz="2200"/>
              <a:t>Relevant in the wake of rapid development of digital pathology, AI, cell-free DNA and liquid biopsy</a:t>
            </a:r>
          </a:p>
          <a:p>
            <a:r>
              <a:rPr lang="en-US" sz="2200" b="1"/>
              <a:t>Primary endpoint: Percentage of cancer diagnoses rendered by light microscopy for national extrapolation</a:t>
            </a:r>
          </a:p>
          <a:p>
            <a:r>
              <a:rPr lang="en-US" sz="2200"/>
              <a:t>Secondary endpoints: To find the percentage of microscopically diagnosed cancers</a:t>
            </a:r>
          </a:p>
          <a:p>
            <a:pPr lvl="1"/>
            <a:r>
              <a:rPr lang="en-US" sz="2200"/>
              <a:t>By ICD-O code</a:t>
            </a:r>
          </a:p>
          <a:p>
            <a:pPr lvl="1"/>
            <a:r>
              <a:rPr lang="en-US" sz="2200"/>
              <a:t>By primary site</a:t>
            </a:r>
          </a:p>
          <a:p>
            <a:pPr lvl="1"/>
            <a:r>
              <a:rPr lang="en-US" sz="2200"/>
              <a:t>By state of patient residence</a:t>
            </a:r>
          </a:p>
          <a:p>
            <a:pPr marL="0" indent="0">
              <a:buNone/>
            </a:pP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750128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A438670-6E6F-DE45-3837-12989CE83363}"/>
              </a:ext>
            </a:extLst>
          </p:cNvPr>
          <p:cNvSpPr txBox="1"/>
          <p:nvPr/>
        </p:nvSpPr>
        <p:spPr>
          <a:xfrm>
            <a:off x="506945" y="303207"/>
            <a:ext cx="6156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+mj-lt"/>
              </a:rPr>
              <a:t>Diagnostic</a:t>
            </a:r>
            <a:r>
              <a:rPr lang="en-US" sz="4000" dirty="0">
                <a:latin typeface="+mj-lt"/>
              </a:rPr>
              <a:t> Confirmation</a:t>
            </a:r>
          </a:p>
        </p:txBody>
      </p:sp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68452969-192D-17E7-C8AF-EF7A1645F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150" y="1320800"/>
            <a:ext cx="82677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22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0E7C1-3EF6-8E00-8A71-75299E8C5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Pull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42FDC-E648-82DB-C993-00AEE91C4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Began project working with the ‘Incidence – SEER Research Limited-Field Data, 21 Registries, Nov 2020 Sub (2000-2018)’ Dataset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Apr. 2022: ‘Incidence – SEER Research Limited-Field Data, 22 Registries, Nov 2021 Sub (2000-2019)’ Dataset became available</a:t>
            </a:r>
          </a:p>
          <a:p>
            <a:pPr lvl="1"/>
            <a:r>
              <a:rPr lang="en-US" dirty="0"/>
              <a:t>Additional year (2019) of data available</a:t>
            </a:r>
          </a:p>
          <a:p>
            <a:pPr lvl="1"/>
            <a:r>
              <a:rPr lang="en-US" dirty="0"/>
              <a:t>More comprehensive counts for prior years 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094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AD33A-1B56-D7C9-BC43-D01E52FA1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5304D-51BD-7BF0-EBC7-727582173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055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069985-3FAF-1B05-E161-601D3EA6E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/>
              <a:t>SEER Data Use Agreement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13F6985-4FEB-09BB-A673-A1E3D00F8B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330" t="12556" r="26637" b="6946"/>
          <a:stretch/>
        </p:blipFill>
        <p:spPr>
          <a:xfrm>
            <a:off x="638881" y="1999106"/>
            <a:ext cx="4326658" cy="4728759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76CF4EA9-341A-323F-1E28-5D0830D55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729" y="3026811"/>
            <a:ext cx="6435033" cy="80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68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E65D6D-1229-01B3-1262-E7D08D4FB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dirty="0"/>
              <a:t>Trends in New Technologies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63B25C53-01E1-1164-E0F0-E946B49299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69652" y="2216828"/>
            <a:ext cx="4590709" cy="90618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EC963A-37C0-BEA7-A1DD-319EEDD153C3}"/>
              </a:ext>
            </a:extLst>
          </p:cNvPr>
          <p:cNvSpPr txBox="1"/>
          <p:nvPr/>
        </p:nvSpPr>
        <p:spPr>
          <a:xfrm>
            <a:off x="6128791" y="2485253"/>
            <a:ext cx="423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”Digital pathology”</a:t>
            </a:r>
          </a:p>
        </p:txBody>
      </p:sp>
      <p:pic>
        <p:nvPicPr>
          <p:cNvPr id="13" name="Content Placeholder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CACB7CD8-7DD1-B86C-1043-C01EFDCB4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651" y="3362873"/>
            <a:ext cx="4590710" cy="9061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5493416-D210-F439-2F5D-35EA83229747}"/>
              </a:ext>
            </a:extLst>
          </p:cNvPr>
          <p:cNvSpPr txBox="1"/>
          <p:nvPr/>
        </p:nvSpPr>
        <p:spPr>
          <a:xfrm>
            <a:off x="6128791" y="3631298"/>
            <a:ext cx="423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”Artificial Intelligence”</a:t>
            </a:r>
          </a:p>
        </p:txBody>
      </p:sp>
      <p:pic>
        <p:nvPicPr>
          <p:cNvPr id="17" name="Content Placeholder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CBF63F5-AD50-B25C-FF7A-A9320B1849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9655" y="4499516"/>
            <a:ext cx="4590703" cy="90618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C2EB064-F11B-F92D-A116-F3FC6058D21B}"/>
              </a:ext>
            </a:extLst>
          </p:cNvPr>
          <p:cNvSpPr txBox="1"/>
          <p:nvPr/>
        </p:nvSpPr>
        <p:spPr>
          <a:xfrm>
            <a:off x="6128791" y="5879271"/>
            <a:ext cx="423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”Liquid biopsy”</a:t>
            </a:r>
          </a:p>
        </p:txBody>
      </p:sp>
      <p:pic>
        <p:nvPicPr>
          <p:cNvPr id="20" name="Content Placeholder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C71E633-8EAA-2906-0544-6D2D2E5C86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9658" y="5610846"/>
            <a:ext cx="4590697" cy="90618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4713BA6-8F41-7B2F-FE7F-824B1FC8D6BA}"/>
              </a:ext>
            </a:extLst>
          </p:cNvPr>
          <p:cNvSpPr txBox="1"/>
          <p:nvPr/>
        </p:nvSpPr>
        <p:spPr>
          <a:xfrm>
            <a:off x="6128791" y="4767941"/>
            <a:ext cx="423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”Cell free”</a:t>
            </a:r>
          </a:p>
        </p:txBody>
      </p:sp>
    </p:spTree>
    <p:extLst>
      <p:ext uri="{BB962C8B-B14F-4D97-AF65-F5344CB8AC3E}">
        <p14:creationId xmlns:p14="http://schemas.microsoft.com/office/powerpoint/2010/main" val="3200559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2512</TotalTime>
  <Words>218</Words>
  <Application>Microsoft Macintosh PowerPoint</Application>
  <PresentationFormat>Widescreen</PresentationFormat>
  <Paragraphs>38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Data Review II Meeting</vt:lpstr>
      <vt:lpstr>Agenda</vt:lpstr>
      <vt:lpstr>Key Question: To what degree do pathologists depend on light microscopy for cancer diagnosis?</vt:lpstr>
      <vt:lpstr>PowerPoint Presentation</vt:lpstr>
      <vt:lpstr>Data Pull Steps</vt:lpstr>
      <vt:lpstr>Data Analysis</vt:lpstr>
      <vt:lpstr>SEER Data Use Agreement</vt:lpstr>
      <vt:lpstr>Trends in New Technologies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Review I Meeting</dc:title>
  <dc:creator>Gardecki, Emma</dc:creator>
  <cp:lastModifiedBy>Gardecki, Emma</cp:lastModifiedBy>
  <cp:revision>26</cp:revision>
  <dcterms:created xsi:type="dcterms:W3CDTF">2022-05-23T01:02:17Z</dcterms:created>
  <dcterms:modified xsi:type="dcterms:W3CDTF">2022-05-27T16:44:48Z</dcterms:modified>
</cp:coreProperties>
</file>