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0" r:id="rId3"/>
    <p:sldId id="257" r:id="rId4"/>
    <p:sldId id="261" r:id="rId5"/>
    <p:sldId id="265" r:id="rId6"/>
    <p:sldId id="262" r:id="rId7"/>
    <p:sldId id="264" r:id="rId8"/>
    <p:sldId id="263" r:id="rId9"/>
    <p:sldId id="269" r:id="rId10"/>
    <p:sldId id="271" r:id="rId11"/>
    <p:sldId id="267" r:id="rId12"/>
    <p:sldId id="268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2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0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7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5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2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1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0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1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56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67375-BCA8-FB40-8478-6ED2C2D74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VALID2021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test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87910-5B68-A146-8D73-8E19EC8E8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sz="2200" dirty="0"/>
              <a:t>9/2/2021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Red and pink paper stripes in a wave shape">
            <a:extLst>
              <a:ext uri="{FF2B5EF4-FFF2-40B4-BE49-F238E27FC236}">
                <a16:creationId xmlns:a16="http://schemas.microsoft.com/office/drawing/2014/main" id="{17A7680D-D594-4363-98AA-05D31F966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45" r="12264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41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B470-BFD5-1743-A83D-F79228E9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 whole slide imaging based artificial intelligence application to predict combined Gleason grade from H&amp;E stained routine FFPE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E22D-4DE2-D543-A50D-8E9982B6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27" y="4655696"/>
            <a:ext cx="11029615" cy="2416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Intended use: what</a:t>
            </a:r>
          </a:p>
          <a:p>
            <a:pPr marL="0" indent="0">
              <a:buNone/>
            </a:pPr>
            <a:r>
              <a:rPr lang="en-US" dirty="0"/>
              <a:t>Indication of use: who and why</a:t>
            </a:r>
          </a:p>
          <a:p>
            <a:pPr marL="0" indent="0">
              <a:buNone/>
            </a:pPr>
            <a:r>
              <a:rPr lang="en-US" dirty="0"/>
              <a:t>Instructions for use: how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C8D120-348E-1943-9D42-E516F46B3BF7}"/>
              </a:ext>
            </a:extLst>
          </p:cNvPr>
          <p:cNvSpPr txBox="1">
            <a:spLocks/>
          </p:cNvSpPr>
          <p:nvPr/>
        </p:nvSpPr>
        <p:spPr>
          <a:xfrm>
            <a:off x="581192" y="2202304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PD-L1 immunohistochemical staining for a solid tumor (</a:t>
            </a:r>
            <a:r>
              <a:rPr lang="en-US" dirty="0" err="1"/>
              <a:t>CoDx</a:t>
            </a:r>
            <a:r>
              <a:rPr lang="en-US" dirty="0"/>
              <a:t>) that is </a:t>
            </a:r>
            <a:r>
              <a:rPr lang="en-US" dirty="0">
                <a:solidFill>
                  <a:srgbClr val="00B0F0"/>
                </a:solidFill>
              </a:rPr>
              <a:t>cross-referencing</a:t>
            </a:r>
            <a:r>
              <a:rPr lang="en-US" dirty="0"/>
              <a:t> another approved test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47F48E-F7D6-7744-A935-613816119B90}"/>
              </a:ext>
            </a:extLst>
          </p:cNvPr>
          <p:cNvSpPr txBox="1">
            <a:spLocks/>
          </p:cNvSpPr>
          <p:nvPr/>
        </p:nvSpPr>
        <p:spPr>
          <a:xfrm>
            <a:off x="642976" y="3429000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 Next-generation sequencing assay (multiple established biomarkers)</a:t>
            </a:r>
          </a:p>
        </p:txBody>
      </p:sp>
    </p:spTree>
    <p:extLst>
      <p:ext uri="{BB962C8B-B14F-4D97-AF65-F5344CB8AC3E}">
        <p14:creationId xmlns:p14="http://schemas.microsoft.com/office/powerpoint/2010/main" val="2539905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13D70E-149A-4B4A-BBD6-0DE2657539CC}"/>
              </a:ext>
            </a:extLst>
          </p:cNvPr>
          <p:cNvSpPr/>
          <p:nvPr/>
        </p:nvSpPr>
        <p:spPr>
          <a:xfrm>
            <a:off x="9234030" y="1832112"/>
            <a:ext cx="2376778" cy="20839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339B1-4FC2-8845-93EE-15E6123B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79992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B0F0"/>
                </a:solidFill>
              </a:rPr>
              <a:t>Cross Referencing</a:t>
            </a:r>
            <a:r>
              <a:rPr lang="en-US" dirty="0"/>
              <a:t>” =&gt; e.g. +PD-L1 = Drug/other Drug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3E058-AA9E-964F-998F-1752D7EF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00200"/>
            <a:ext cx="8495884" cy="5443075"/>
          </a:xfrm>
        </p:spPr>
        <p:txBody>
          <a:bodyPr>
            <a:normAutofit/>
          </a:bodyPr>
          <a:lstStyle/>
          <a:p>
            <a:r>
              <a:rPr lang="en-US" dirty="0"/>
              <a:t>Companion diagnostics =&gt; </a:t>
            </a:r>
            <a:r>
              <a:rPr lang="en-US" b="1" dirty="0"/>
              <a:t>Drug</a:t>
            </a:r>
            <a:r>
              <a:rPr lang="en-US" dirty="0"/>
              <a:t>-test couple </a:t>
            </a:r>
            <a:r>
              <a:rPr lang="en-US" b="1" dirty="0"/>
              <a:t>authorized</a:t>
            </a:r>
            <a:r>
              <a:rPr lang="en-US" dirty="0"/>
              <a:t> =&gt; claim “our” PD-L1 “cross referencing” =&gt; </a:t>
            </a:r>
            <a:r>
              <a:rPr lang="en-US" dirty="0" err="1"/>
              <a:t>CoDx</a:t>
            </a:r>
            <a:r>
              <a:rPr lang="en-US" dirty="0"/>
              <a:t> already in highest risk classification (=clinical trial)</a:t>
            </a:r>
          </a:p>
          <a:p>
            <a:endParaRPr lang="en-US" dirty="0"/>
          </a:p>
          <a:p>
            <a:r>
              <a:rPr lang="en-US" dirty="0"/>
              <a:t>Intended use (“what”): Our </a:t>
            </a:r>
            <a:r>
              <a:rPr lang="en-US" b="1" dirty="0"/>
              <a:t>PD-L1</a:t>
            </a:r>
            <a:r>
              <a:rPr lang="en-US" dirty="0"/>
              <a:t> test is able to identify the authorized medical product (i.e., the drug)</a:t>
            </a:r>
          </a:p>
          <a:p>
            <a:r>
              <a:rPr lang="en-US" dirty="0"/>
              <a:t>RISK:  AI vs. Manual</a:t>
            </a:r>
          </a:p>
          <a:p>
            <a:pPr lvl="1"/>
            <a:r>
              <a:rPr lang="en-US" dirty="0"/>
              <a:t>AI makes </a:t>
            </a:r>
            <a:r>
              <a:rPr lang="en-US" b="1" dirty="0"/>
              <a:t>decision</a:t>
            </a:r>
            <a:r>
              <a:rPr lang="en-US" dirty="0"/>
              <a:t> (highest Class III); </a:t>
            </a:r>
          </a:p>
          <a:p>
            <a:pPr lvl="1"/>
            <a:r>
              <a:rPr lang="en-US" dirty="0"/>
              <a:t>AI decision-support (AID; “third tier”); </a:t>
            </a:r>
          </a:p>
          <a:p>
            <a:pPr lvl="1"/>
            <a:r>
              <a:rPr lang="en-US" dirty="0"/>
              <a:t>manual test definition (exempt from VALID) – “no software”  </a:t>
            </a:r>
          </a:p>
          <a:p>
            <a:r>
              <a:rPr lang="en-US" dirty="0"/>
              <a:t>Manual process (exemption for manual tests – without use of automation)</a:t>
            </a:r>
          </a:p>
          <a:p>
            <a:pPr lvl="1"/>
            <a:r>
              <a:rPr lang="en-US" dirty="0"/>
              <a:t>Might be restricted to IVCT conducted in a single-laboratory (i.e., not distributed)</a:t>
            </a:r>
          </a:p>
          <a:p>
            <a:pPr lvl="1"/>
            <a:r>
              <a:rPr lang="en-US" dirty="0"/>
              <a:t>Manual process can still be high-risk (e.g., PD-L1; HER2; what about ER/PR?)</a:t>
            </a:r>
          </a:p>
          <a:p>
            <a:r>
              <a:rPr lang="en-US" dirty="0"/>
              <a:t>What if stained on automated </a:t>
            </a:r>
            <a:r>
              <a:rPr lang="en-US" dirty="0" err="1"/>
              <a:t>stainer</a:t>
            </a:r>
            <a:r>
              <a:rPr lang="en-US" dirty="0"/>
              <a:t>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188A04-9F96-F749-AE16-6888E8EAB9DD}"/>
              </a:ext>
            </a:extLst>
          </p:cNvPr>
          <p:cNvSpPr/>
          <p:nvPr/>
        </p:nvSpPr>
        <p:spPr>
          <a:xfrm>
            <a:off x="9526241" y="2027582"/>
            <a:ext cx="1729408" cy="1590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5473B-A652-B44A-A353-9A48F515831B}"/>
              </a:ext>
            </a:extLst>
          </p:cNvPr>
          <p:cNvSpPr/>
          <p:nvPr/>
        </p:nvSpPr>
        <p:spPr>
          <a:xfrm>
            <a:off x="9927119" y="2408581"/>
            <a:ext cx="927652" cy="8282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DB070-12F0-0C4C-98BA-4B11E7EFF128}"/>
              </a:ext>
            </a:extLst>
          </p:cNvPr>
          <p:cNvSpPr txBox="1"/>
          <p:nvPr/>
        </p:nvSpPr>
        <p:spPr>
          <a:xfrm>
            <a:off x="10112649" y="2027580"/>
            <a:ext cx="149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E86412-ACDD-E24F-8EF5-24538028E0A5}"/>
              </a:ext>
            </a:extLst>
          </p:cNvPr>
          <p:cNvSpPr/>
          <p:nvPr/>
        </p:nvSpPr>
        <p:spPr>
          <a:xfrm>
            <a:off x="9958593" y="4655788"/>
            <a:ext cx="927652" cy="8282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IVD</a:t>
            </a:r>
          </a:p>
        </p:txBody>
      </p:sp>
    </p:spTree>
    <p:extLst>
      <p:ext uri="{BB962C8B-B14F-4D97-AF65-F5344CB8AC3E}">
        <p14:creationId xmlns:p14="http://schemas.microsoft.com/office/powerpoint/2010/main" val="291541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C4BA-ABC5-FA4D-8FF8-F0E74766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0068"/>
            <a:ext cx="11029616" cy="1188720"/>
          </a:xfrm>
        </p:spPr>
        <p:txBody>
          <a:bodyPr/>
          <a:lstStyle/>
          <a:p>
            <a:r>
              <a:rPr lang="en-US" dirty="0"/>
              <a:t>“VALID assumptions”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4DA03-57C1-454F-9F48-51B803D37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637" y="903890"/>
            <a:ext cx="7930252" cy="6036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u="sng" dirty="0"/>
              <a:t>LDT vs. IVD = under VALID = IVCT</a:t>
            </a:r>
          </a:p>
          <a:p>
            <a:pPr marL="0" indent="0">
              <a:buNone/>
            </a:pPr>
            <a:r>
              <a:rPr lang="en-US" sz="1400" b="1" dirty="0"/>
              <a:t>Laboratory: </a:t>
            </a:r>
            <a:r>
              <a:rPr lang="en-US" sz="1400" dirty="0"/>
              <a:t>PD-L1 (manual; no software) = manual not distributed; used in one laboratory =&gt; no submission</a:t>
            </a:r>
          </a:p>
          <a:p>
            <a:pPr marL="0" indent="0">
              <a:buNone/>
            </a:pPr>
            <a:r>
              <a:rPr lang="en-US" sz="1400" b="1" dirty="0"/>
              <a:t>Manufacturer: </a:t>
            </a:r>
            <a:r>
              <a:rPr lang="en-US" sz="1400" dirty="0"/>
              <a:t>PD-L1… (</a:t>
            </a:r>
            <a:r>
              <a:rPr lang="en-US" sz="1400" b="1" dirty="0"/>
              <a:t>PD-L1</a:t>
            </a:r>
            <a:r>
              <a:rPr lang="en-US" sz="1400" dirty="0"/>
              <a:t> “test” is able to identify the authorized medical product (i.e., the drug) = distributed and use at multiple sites) =&gt; a) </a:t>
            </a:r>
            <a:r>
              <a:rPr lang="en-US" sz="1400" dirty="0" err="1"/>
              <a:t>CoDX</a:t>
            </a:r>
            <a:r>
              <a:rPr lang="en-US" sz="1400" dirty="0"/>
              <a:t> b) high-risk =&gt; submission</a:t>
            </a:r>
          </a:p>
          <a:p>
            <a:r>
              <a:rPr lang="en-US" sz="1400" dirty="0"/>
              <a:t>High-risk + mitigating measures (=Tech Cert Eligible); however, here </a:t>
            </a:r>
            <a:r>
              <a:rPr lang="en-US" sz="1400" dirty="0" err="1"/>
              <a:t>CoDx</a:t>
            </a:r>
            <a:r>
              <a:rPr lang="en-US" sz="1400" dirty="0"/>
              <a:t> claims (=high-risk)</a:t>
            </a:r>
          </a:p>
          <a:p>
            <a:pPr marL="0" indent="0">
              <a:buNone/>
            </a:pPr>
            <a:r>
              <a:rPr lang="en-US" sz="1400" b="1" u="sng" dirty="0"/>
              <a:t>Assumption (PD-L1 new antibody is authorized =&gt; sold =&gt; purchased and implemented in a laboratory)</a:t>
            </a:r>
          </a:p>
          <a:p>
            <a:r>
              <a:rPr lang="en-US" sz="1400" dirty="0"/>
              <a:t>No submission requirement (if un-modified)</a:t>
            </a:r>
          </a:p>
          <a:p>
            <a:r>
              <a:rPr lang="en-US" sz="1400" dirty="0"/>
              <a:t>Term in Valid is “correction”</a:t>
            </a:r>
          </a:p>
          <a:p>
            <a:pPr marL="0" indent="0">
              <a:buNone/>
            </a:pPr>
            <a:r>
              <a:rPr lang="en-US" sz="1400" b="1" dirty="0"/>
              <a:t>Authorized for FFPE (without decalcification) Example what if the Laboratory wants to use it on decalcified FFPE samples</a:t>
            </a:r>
          </a:p>
          <a:p>
            <a:pPr marL="0" indent="0">
              <a:buNone/>
            </a:pPr>
            <a:r>
              <a:rPr lang="en-US" sz="1400" b="1" dirty="0"/>
              <a:t>Modification</a:t>
            </a:r>
            <a:r>
              <a:rPr lang="en-US" sz="1400" dirty="0"/>
              <a:t> = has the probability to influence AV/CV</a:t>
            </a:r>
          </a:p>
          <a:p>
            <a:r>
              <a:rPr lang="en-US" sz="1400" dirty="0"/>
              <a:t>Every change in the procedure to perform the IVCT: ”modification” =&gt; AV/CV =&gt; “YES”</a:t>
            </a:r>
          </a:p>
          <a:p>
            <a:r>
              <a:rPr lang="en-US" sz="1400" dirty="0"/>
              <a:t>Laboratory becomes Developer =&gt; Claim remains unmodified but the “technology” (pre-analytical)</a:t>
            </a:r>
          </a:p>
          <a:p>
            <a:r>
              <a:rPr lang="en-US" sz="1400" b="1" dirty="0"/>
              <a:t>Developer</a:t>
            </a:r>
            <a:r>
              <a:rPr lang="en-US" sz="1400" dirty="0"/>
              <a:t> may need to register </a:t>
            </a:r>
          </a:p>
          <a:p>
            <a:r>
              <a:rPr lang="en-US" sz="1400" dirty="0"/>
              <a:t>Analytical validity may not be sufficient for clinical validity…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33B90E-C107-4848-9186-8E30EA62EE5D}"/>
              </a:ext>
            </a:extLst>
          </p:cNvPr>
          <p:cNvSpPr/>
          <p:nvPr/>
        </p:nvSpPr>
        <p:spPr>
          <a:xfrm>
            <a:off x="8710328" y="585203"/>
            <a:ext cx="2376778" cy="20839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2A6FE8-94B4-ED4D-8D24-E4ABCE6C92E5}"/>
              </a:ext>
            </a:extLst>
          </p:cNvPr>
          <p:cNvSpPr/>
          <p:nvPr/>
        </p:nvSpPr>
        <p:spPr>
          <a:xfrm>
            <a:off x="9002539" y="780673"/>
            <a:ext cx="1729408" cy="1590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12BCE-7E93-0C4E-9B9F-ADDB926397E3}"/>
              </a:ext>
            </a:extLst>
          </p:cNvPr>
          <p:cNvSpPr/>
          <p:nvPr/>
        </p:nvSpPr>
        <p:spPr>
          <a:xfrm>
            <a:off x="9403417" y="1161672"/>
            <a:ext cx="927652" cy="8282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6C34B5-6BE6-444F-BA3F-1021355ACF38}"/>
              </a:ext>
            </a:extLst>
          </p:cNvPr>
          <p:cNvSpPr/>
          <p:nvPr/>
        </p:nvSpPr>
        <p:spPr>
          <a:xfrm>
            <a:off x="8710328" y="4341433"/>
            <a:ext cx="2376778" cy="2083905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FAA7CB-8C6E-1642-9203-5E104BD1F826}"/>
              </a:ext>
            </a:extLst>
          </p:cNvPr>
          <p:cNvSpPr/>
          <p:nvPr/>
        </p:nvSpPr>
        <p:spPr>
          <a:xfrm>
            <a:off x="9002539" y="4536903"/>
            <a:ext cx="1729408" cy="1590261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32046-638C-ED43-8FB8-B00263516D00}"/>
              </a:ext>
            </a:extLst>
          </p:cNvPr>
          <p:cNvSpPr/>
          <p:nvPr/>
        </p:nvSpPr>
        <p:spPr>
          <a:xfrm>
            <a:off x="9403417" y="4917902"/>
            <a:ext cx="927652" cy="82826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214BA9-71F1-5F48-A5C5-E3AE50A28505}"/>
              </a:ext>
            </a:extLst>
          </p:cNvPr>
          <p:cNvSpPr/>
          <p:nvPr/>
        </p:nvSpPr>
        <p:spPr>
          <a:xfrm>
            <a:off x="9403417" y="3196777"/>
            <a:ext cx="927652" cy="8282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Distrib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IVCT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E54B6F-843E-0949-86FE-A66B9C80EFD3}"/>
              </a:ext>
            </a:extLst>
          </p:cNvPr>
          <p:cNvCxnSpPr>
            <a:stCxn id="10" idx="2"/>
            <a:endCxn id="9" idx="0"/>
          </p:cNvCxnSpPr>
          <p:nvPr/>
        </p:nvCxnSpPr>
        <p:spPr>
          <a:xfrm>
            <a:off x="9867243" y="4025038"/>
            <a:ext cx="0" cy="892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41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B1ED9-70B5-4846-9569-BE088A97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Laboratories have Multiple Choices for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3586E-F2C2-1E43-A6EC-DEDB767CE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2676"/>
            <a:ext cx="11029615" cy="4997888"/>
          </a:xfrm>
        </p:spPr>
        <p:txBody>
          <a:bodyPr>
            <a:normAutofit/>
          </a:bodyPr>
          <a:lstStyle/>
          <a:p>
            <a:r>
              <a:rPr lang="en-US" sz="2000" dirty="0"/>
              <a:t>Implement FDA authorized IVCT “as is” (specifications/package insert)</a:t>
            </a:r>
          </a:p>
          <a:p>
            <a:r>
              <a:rPr lang="en-US" sz="2000" dirty="0"/>
              <a:t>Serving the needs of the specific population with an imperfect test vs. modifying test to suit the specific patient population = Developer</a:t>
            </a:r>
          </a:p>
          <a:p>
            <a:r>
              <a:rPr lang="en-US" sz="2000" i="1" dirty="0"/>
              <a:t>Exemptions: </a:t>
            </a:r>
          </a:p>
          <a:p>
            <a:pPr lvl="1"/>
            <a:r>
              <a:rPr lang="en-US" sz="1800" dirty="0"/>
              <a:t>“stabilizing” (not modification with respect to requirement for FDA submission); </a:t>
            </a:r>
          </a:p>
          <a:p>
            <a:pPr lvl="1"/>
            <a:r>
              <a:rPr lang="en-US" sz="1800" dirty="0"/>
              <a:t>“automations” (may not be considered modifications)</a:t>
            </a:r>
          </a:p>
          <a:p>
            <a:r>
              <a:rPr lang="en-US" sz="2000" dirty="0"/>
              <a:t>OR Modify claim </a:t>
            </a:r>
          </a:p>
          <a:p>
            <a:endParaRPr lang="en-US" sz="2000" dirty="0"/>
          </a:p>
          <a:p>
            <a:r>
              <a:rPr lang="en-US" sz="2000" dirty="0"/>
              <a:t>Evidence for the problem ? (20 cases FDA… other? )</a:t>
            </a:r>
          </a:p>
        </p:txBody>
      </p:sp>
    </p:spTree>
    <p:extLst>
      <p:ext uri="{BB962C8B-B14F-4D97-AF65-F5344CB8AC3E}">
        <p14:creationId xmlns:p14="http://schemas.microsoft.com/office/powerpoint/2010/main" val="3199229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A6F6-10AB-8C41-A3D9-DBDC2543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Modifications in the context of AI </a:t>
            </a:r>
            <a:r>
              <a:rPr lang="en-US" dirty="0" err="1"/>
              <a:t>DSt</a:t>
            </a:r>
            <a:r>
              <a:rPr lang="en-US" dirty="0"/>
              <a:t>/Devices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C962F-7F48-E84E-A37C-9D8C148E0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1088136"/>
          </a:xfrm>
        </p:spPr>
        <p:txBody>
          <a:bodyPr/>
          <a:lstStyle/>
          <a:p>
            <a:r>
              <a:rPr lang="en-US" dirty="0"/>
              <a:t>AI tool – implemented</a:t>
            </a:r>
          </a:p>
          <a:p>
            <a:r>
              <a:rPr lang="en-US" dirty="0"/>
              <a:t>Modification </a:t>
            </a:r>
          </a:p>
        </p:txBody>
      </p:sp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id="{30DA822E-9012-3240-8E31-947229C12DD7}"/>
              </a:ext>
            </a:extLst>
          </p:cNvPr>
          <p:cNvSpPr/>
          <p:nvPr/>
        </p:nvSpPr>
        <p:spPr>
          <a:xfrm>
            <a:off x="966952" y="3794234"/>
            <a:ext cx="2238703" cy="956442"/>
          </a:xfrm>
          <a:prstGeom prst="round1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Manufacturer</a:t>
            </a:r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5D428B41-7CB0-BB41-9130-BF636F629A79}"/>
              </a:ext>
            </a:extLst>
          </p:cNvPr>
          <p:cNvSpPr/>
          <p:nvPr/>
        </p:nvSpPr>
        <p:spPr>
          <a:xfrm>
            <a:off x="8550166" y="3794234"/>
            <a:ext cx="2238703" cy="95644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Laboratory 2 (bought and implemented)</a:t>
            </a:r>
          </a:p>
        </p:txBody>
      </p:sp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B7AD5483-277E-3C44-840E-133E09DDADAE}"/>
              </a:ext>
            </a:extLst>
          </p:cNvPr>
          <p:cNvSpPr/>
          <p:nvPr/>
        </p:nvSpPr>
        <p:spPr>
          <a:xfrm>
            <a:off x="3452649" y="4945117"/>
            <a:ext cx="2238703" cy="956442"/>
          </a:xfrm>
          <a:prstGeom prst="round1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Laboratory</a:t>
            </a:r>
          </a:p>
          <a:p>
            <a:pPr algn="ctr"/>
            <a:r>
              <a:rPr lang="en-US" dirty="0"/>
              <a:t>Developer</a:t>
            </a:r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112E8BBE-BD9D-C74D-B933-40DCDF74F7FE}"/>
              </a:ext>
            </a:extLst>
          </p:cNvPr>
          <p:cNvSpPr/>
          <p:nvPr/>
        </p:nvSpPr>
        <p:spPr>
          <a:xfrm>
            <a:off x="8550166" y="4945117"/>
            <a:ext cx="2238703" cy="95644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Laboratory (bought and implemented)</a:t>
            </a:r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1143744E-5F4B-E040-B0B7-1E9052BAF434}"/>
              </a:ext>
            </a:extLst>
          </p:cNvPr>
          <p:cNvSpPr/>
          <p:nvPr/>
        </p:nvSpPr>
        <p:spPr>
          <a:xfrm>
            <a:off x="8550165" y="2655175"/>
            <a:ext cx="2238703" cy="95644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Laboratory 1 (bought and implemented)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7F28D2-A805-FE4C-AEB6-F33967C690B2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3205655" y="3133396"/>
            <a:ext cx="5344510" cy="1139059"/>
          </a:xfrm>
          <a:prstGeom prst="straightConnector1">
            <a:avLst/>
          </a:prstGeom>
          <a:ln w="3492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D7F06D-6DBC-374C-A6C8-E9862058A974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205655" y="4272455"/>
            <a:ext cx="5344511" cy="0"/>
          </a:xfrm>
          <a:prstGeom prst="straightConnector1">
            <a:avLst/>
          </a:prstGeom>
          <a:ln w="3492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A812AB-09D9-2B48-BBE6-3970607B06F3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691352" y="5423338"/>
            <a:ext cx="2858814" cy="0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540726A-B438-D949-93DD-26967E6ED128}"/>
              </a:ext>
            </a:extLst>
          </p:cNvPr>
          <p:cNvCxnSpPr>
            <a:cxnSpLocks/>
          </p:cNvCxnSpPr>
          <p:nvPr/>
        </p:nvCxnSpPr>
        <p:spPr>
          <a:xfrm flipH="1">
            <a:off x="5760735" y="4397267"/>
            <a:ext cx="2720048" cy="843455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67AFA27-9868-5441-ABDA-C6959DCB7009}"/>
              </a:ext>
            </a:extLst>
          </p:cNvPr>
          <p:cNvSpPr txBox="1"/>
          <p:nvPr/>
        </p:nvSpPr>
        <p:spPr>
          <a:xfrm>
            <a:off x="5760735" y="4469579"/>
            <a:ext cx="1003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Off-label</a:t>
            </a:r>
          </a:p>
          <a:p>
            <a:r>
              <a:rPr lang="en-US" dirty="0"/>
              <a:t>use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6E58F7-2B85-1341-B488-D20D7EF6BAEE}"/>
              </a:ext>
            </a:extLst>
          </p:cNvPr>
          <p:cNvSpPr txBox="1"/>
          <p:nvPr/>
        </p:nvSpPr>
        <p:spPr>
          <a:xfrm>
            <a:off x="5989142" y="5548150"/>
            <a:ext cx="1987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assess risk</a:t>
            </a:r>
          </a:p>
          <a:p>
            <a:r>
              <a:rPr lang="en-US" dirty="0"/>
              <a:t>And submission</a:t>
            </a:r>
          </a:p>
          <a:p>
            <a:r>
              <a:rPr lang="en-US" dirty="0"/>
              <a:t>requirement</a:t>
            </a:r>
          </a:p>
        </p:txBody>
      </p:sp>
    </p:spTree>
    <p:extLst>
      <p:ext uri="{BB962C8B-B14F-4D97-AF65-F5344CB8AC3E}">
        <p14:creationId xmlns:p14="http://schemas.microsoft.com/office/powerpoint/2010/main" val="161140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B28D-6DB4-0343-A137-1669FE2E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this session</a:t>
            </a:r>
            <a:br>
              <a:rPr lang="en-US" dirty="0"/>
            </a:br>
            <a:r>
              <a:rPr lang="en-US" dirty="0"/>
              <a:t>Intention is Not to be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FOR/AGAINST</a:t>
            </a:r>
            <a:r>
              <a:rPr lang="en-US" dirty="0"/>
              <a:t>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0864-3958-9D44-A50A-E039D855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34918"/>
            <a:ext cx="11029615" cy="3634486"/>
          </a:xfrm>
        </p:spPr>
        <p:txBody>
          <a:bodyPr/>
          <a:lstStyle/>
          <a:p>
            <a:r>
              <a:rPr lang="en-US" dirty="0"/>
              <a:t>We abstain from advocacy </a:t>
            </a:r>
          </a:p>
          <a:p>
            <a:r>
              <a:rPr lang="en-US" dirty="0"/>
              <a:t>i.e., neutral approach</a:t>
            </a:r>
          </a:p>
          <a:p>
            <a:r>
              <a:rPr lang="en-US" dirty="0"/>
              <a:t>Idea is to see where and how pending legislation may have impact</a:t>
            </a:r>
          </a:p>
          <a:p>
            <a:r>
              <a:rPr lang="en-US" dirty="0"/>
              <a:t>Prior examination (Mayo) resulted in some confusion about risk classification</a:t>
            </a:r>
          </a:p>
          <a:p>
            <a:pPr lvl="1"/>
            <a:r>
              <a:rPr lang="en-US" dirty="0"/>
              <a:t>Now… take a few specific and relevant examples from pathology</a:t>
            </a:r>
          </a:p>
          <a:p>
            <a:pPr lvl="1"/>
            <a:r>
              <a:rPr lang="en-US" dirty="0"/>
              <a:t>What kind of submission would be most adequate</a:t>
            </a:r>
          </a:p>
          <a:p>
            <a:pPr lvl="1"/>
            <a:r>
              <a:rPr lang="en-US" dirty="0"/>
              <a:t>Adequate for Technology Certification ?</a:t>
            </a:r>
          </a:p>
        </p:txBody>
      </p:sp>
    </p:spTree>
    <p:extLst>
      <p:ext uri="{BB962C8B-B14F-4D97-AF65-F5344CB8AC3E}">
        <p14:creationId xmlns:p14="http://schemas.microsoft.com/office/powerpoint/2010/main" val="333930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B470-BFD5-1743-A83D-F79228E9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whole slide imaging based artificial intelligence application to predict combined Gleason grade from H&amp;E stained routine FFPE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E22D-4DE2-D543-A50D-8E9982B6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27" y="4655696"/>
            <a:ext cx="11029615" cy="2416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Intended use: what</a:t>
            </a:r>
          </a:p>
          <a:p>
            <a:pPr marL="0" indent="0">
              <a:buNone/>
            </a:pPr>
            <a:r>
              <a:rPr lang="en-US" dirty="0"/>
              <a:t>Indication of use: who and why</a:t>
            </a:r>
          </a:p>
          <a:p>
            <a:pPr marL="0" indent="0">
              <a:buNone/>
            </a:pPr>
            <a:r>
              <a:rPr lang="en-US" dirty="0"/>
              <a:t>Instructions for use: how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C8D120-348E-1943-9D42-E516F46B3BF7}"/>
              </a:ext>
            </a:extLst>
          </p:cNvPr>
          <p:cNvSpPr txBox="1">
            <a:spLocks/>
          </p:cNvSpPr>
          <p:nvPr/>
        </p:nvSpPr>
        <p:spPr>
          <a:xfrm>
            <a:off x="581192" y="2202304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PD-L1 immunohistochemical staining for a solid tumor (</a:t>
            </a:r>
            <a:r>
              <a:rPr lang="en-US" dirty="0" err="1"/>
              <a:t>CoDx</a:t>
            </a:r>
            <a:r>
              <a:rPr lang="en-US" dirty="0"/>
              <a:t>) that is </a:t>
            </a:r>
            <a:r>
              <a:rPr lang="en-US" dirty="0">
                <a:solidFill>
                  <a:srgbClr val="00B0F0"/>
                </a:solidFill>
              </a:rPr>
              <a:t>cross-referencing</a:t>
            </a:r>
            <a:r>
              <a:rPr lang="en-US" dirty="0"/>
              <a:t> another approved test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47F48E-F7D6-7744-A935-613816119B90}"/>
              </a:ext>
            </a:extLst>
          </p:cNvPr>
          <p:cNvSpPr txBox="1">
            <a:spLocks/>
          </p:cNvSpPr>
          <p:nvPr/>
        </p:nvSpPr>
        <p:spPr>
          <a:xfrm>
            <a:off x="642976" y="3429000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a Next-generation sequencing assay (multiple established biomarkers)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5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40B5-88D4-CF48-ABF6-4837F88D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2650"/>
            <a:ext cx="11029616" cy="1188720"/>
          </a:xfrm>
        </p:spPr>
        <p:txBody>
          <a:bodyPr/>
          <a:lstStyle/>
          <a:p>
            <a:r>
              <a:rPr lang="en-US" dirty="0"/>
              <a:t>Current state: 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Two-tiered RISK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7309-6D14-554B-A591-7CFED23F5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Idea is to have risk in 2 tiers</a:t>
            </a:r>
          </a:p>
          <a:p>
            <a:r>
              <a:rPr lang="en-US" dirty="0"/>
              <a:t>Low-risk (no harm; immediately reversible)</a:t>
            </a:r>
          </a:p>
          <a:p>
            <a:r>
              <a:rPr lang="en-US" dirty="0"/>
              <a:t>High-risk (irreversible harm)</a:t>
            </a:r>
          </a:p>
          <a:p>
            <a:pPr lvl="1"/>
            <a:r>
              <a:rPr lang="en-US" dirty="0"/>
              <a:t>Accounts for previously used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High-risk + mitigation measures (“third tier”)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4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71713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Discussion 1/3: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dirty="0"/>
              <a:t>No human call 			= high-risk (automated calling = “black-box”)</a:t>
            </a:r>
          </a:p>
          <a:p>
            <a:r>
              <a:rPr lang="en-US" dirty="0"/>
              <a:t>Decision-support tool 	= depending on the intended use (might be low-risk)</a:t>
            </a:r>
          </a:p>
          <a:p>
            <a:r>
              <a:rPr lang="en-US" dirty="0"/>
              <a:t>Diagnostic aid 			= depending on the intended use (might be low-risk)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5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b="1" dirty="0"/>
              <a:t>Regulatory precedent: 	</a:t>
            </a:r>
            <a:r>
              <a:rPr lang="en-US" dirty="0"/>
              <a:t>AI used for highlighting are vs. AI makes the call.</a:t>
            </a:r>
          </a:p>
          <a:p>
            <a:r>
              <a:rPr lang="en-US" dirty="0"/>
              <a:t>Discussion point: 		</a:t>
            </a:r>
          </a:p>
          <a:p>
            <a:pPr lvl="1"/>
            <a:r>
              <a:rPr lang="en-US" dirty="0"/>
              <a:t>unbiased review + highlighting vs. highlighted initial review (“mitigating measure”)						</a:t>
            </a:r>
          </a:p>
          <a:p>
            <a:pPr lvl="1"/>
            <a:r>
              <a:rPr lang="en-US" dirty="0"/>
              <a:t>E.g., training program, unbiased review, catching misdiagnosis (?intended use)</a:t>
            </a:r>
          </a:p>
          <a:p>
            <a:r>
              <a:rPr lang="en-US" b="1" dirty="0"/>
              <a:t>Retrospective review </a:t>
            </a:r>
            <a:r>
              <a:rPr lang="en-US" dirty="0"/>
              <a:t>of all cases (done today) = QC issue. </a:t>
            </a:r>
          </a:p>
          <a:p>
            <a:r>
              <a:rPr lang="en-US" dirty="0"/>
              <a:t>Mitigating measures have to be aligned with intended use</a:t>
            </a:r>
          </a:p>
          <a:p>
            <a:pPr lvl="1"/>
            <a:r>
              <a:rPr lang="en-US" dirty="0"/>
              <a:t>Risk assessment only required for high-risk test </a:t>
            </a:r>
            <a:br>
              <a:rPr lang="en-US" dirty="0"/>
            </a:br>
            <a:r>
              <a:rPr lang="en-US" dirty="0"/>
              <a:t>the approach might be “starting at high-risk” – can we provide data/arguments for low risk)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CEE0B5-1585-894B-9037-058A6552309B}"/>
              </a:ext>
            </a:extLst>
          </p:cNvPr>
          <p:cNvSpPr txBox="1">
            <a:spLocks/>
          </p:cNvSpPr>
          <p:nvPr/>
        </p:nvSpPr>
        <p:spPr>
          <a:xfrm>
            <a:off x="581192" y="1171713"/>
            <a:ext cx="11029616" cy="49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Discussion 2/3: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</p:spTree>
    <p:extLst>
      <p:ext uri="{BB962C8B-B14F-4D97-AF65-F5344CB8AC3E}">
        <p14:creationId xmlns:p14="http://schemas.microsoft.com/office/powerpoint/2010/main" val="140085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352946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Discussion 3/3: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dirty="0"/>
              <a:t>Technology Certification:		applicable?</a:t>
            </a:r>
          </a:p>
          <a:p>
            <a:pPr lvl="1"/>
            <a:r>
              <a:rPr lang="en-US" dirty="0"/>
              <a:t>Assume AI is high-risk			could be “application” for Tech Cert… = Tech cert check.</a:t>
            </a:r>
          </a:p>
          <a:p>
            <a:pPr lvl="1"/>
            <a:r>
              <a:rPr lang="en-US" dirty="0"/>
              <a:t>Additional high-risk			new FDA review…</a:t>
            </a:r>
          </a:p>
          <a:p>
            <a:pPr lvl="1"/>
            <a:r>
              <a:rPr lang="en-US" dirty="0"/>
              <a:t>Low-risk					not relevant</a:t>
            </a:r>
          </a:p>
          <a:p>
            <a:pPr lvl="1"/>
            <a:r>
              <a:rPr lang="en-US" dirty="0"/>
              <a:t>Additional high-risk with mitigation might fall under Tech Cert (without FDA review; for 4-years; until new exemplar)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527" y="1196426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Submission requirements: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58" y="1442591"/>
            <a:ext cx="11029615" cy="4929144"/>
          </a:xfrm>
        </p:spPr>
        <p:txBody>
          <a:bodyPr>
            <a:normAutofit/>
          </a:bodyPr>
          <a:lstStyle/>
          <a:p>
            <a:r>
              <a:rPr lang="en-US" b="1" dirty="0"/>
              <a:t>Low risk </a:t>
            </a:r>
            <a:r>
              <a:rPr lang="en-US" dirty="0"/>
              <a:t>= no requirement</a:t>
            </a:r>
          </a:p>
          <a:p>
            <a:r>
              <a:rPr lang="en-US" b="1" dirty="0"/>
              <a:t>High risk </a:t>
            </a:r>
            <a:r>
              <a:rPr lang="en-US" dirty="0"/>
              <a:t>= what is part of the submission</a:t>
            </a:r>
          </a:p>
          <a:p>
            <a:pPr marL="0" indent="0">
              <a:buNone/>
            </a:pPr>
            <a:br>
              <a:rPr lang="en-US" u="sng" dirty="0"/>
            </a:br>
            <a:r>
              <a:rPr lang="en-US" u="sng" dirty="0"/>
              <a:t>Key elements</a:t>
            </a:r>
          </a:p>
          <a:p>
            <a:r>
              <a:rPr lang="en-US" sz="1400" dirty="0"/>
              <a:t>QMS: requirements?   Validation? GMP?</a:t>
            </a:r>
          </a:p>
          <a:p>
            <a:r>
              <a:rPr lang="en-US" sz="1400" dirty="0"/>
              <a:t>Performance characteristics:  Sensitivity Specificity PPV NPV Accuracy Precision [Question binary?]</a:t>
            </a:r>
          </a:p>
          <a:p>
            <a:r>
              <a:rPr lang="en-US" sz="1400" dirty="0"/>
              <a:t>Pre-submission requirements (study design) -  Informational session… vs. revision/re-do on the fly</a:t>
            </a:r>
          </a:p>
          <a:p>
            <a:r>
              <a:rPr lang="en-US" sz="1400" dirty="0"/>
              <a:t>Bibliography (robust literature review; “all” =&gt; might add work/effort)</a:t>
            </a:r>
          </a:p>
          <a:p>
            <a:r>
              <a:rPr lang="en-US" sz="1400" dirty="0"/>
              <a:t>Raw data review (pro/con)</a:t>
            </a:r>
          </a:p>
          <a:p>
            <a:r>
              <a:rPr lang="en-US" sz="1400" dirty="0"/>
              <a:t>Formal risk assessment (see prior slide)</a:t>
            </a:r>
          </a:p>
          <a:p>
            <a:r>
              <a:rPr lang="en-US" sz="1400" dirty="0"/>
              <a:t>Narrative description; test/IVCT alternatives; (additional scientific medical resources)</a:t>
            </a:r>
          </a:p>
        </p:txBody>
      </p:sp>
    </p:spTree>
    <p:extLst>
      <p:ext uri="{BB962C8B-B14F-4D97-AF65-F5344CB8AC3E}">
        <p14:creationId xmlns:p14="http://schemas.microsoft.com/office/powerpoint/2010/main" val="211405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71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0111-0A62-0642-BB69-03A0A7D9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11F46-D9D3-8842-A7A7-D3F15F61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5182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412426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1105</Words>
  <Application>Microsoft Macintosh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Schoolbook</vt:lpstr>
      <vt:lpstr>Franklin Gothic Book</vt:lpstr>
      <vt:lpstr>Gill Sans MT</vt:lpstr>
      <vt:lpstr>Wingdings 2</vt:lpstr>
      <vt:lpstr>DividendVTI</vt:lpstr>
      <vt:lpstr>VALID2021 test Drive</vt:lpstr>
      <vt:lpstr>Scope of this session Intention is Not to be FOR/AGAINST LEGISLATION</vt:lpstr>
      <vt:lpstr>a whole slide imaging based artificial intelligence application to predict combined Gleason grade from H&amp;E stained routine FFPE sections</vt:lpstr>
      <vt:lpstr>Current state:  Two-tiered RISK Paradigm</vt:lpstr>
      <vt:lpstr>Discussion 1/3:  Gleason AI Scoring</vt:lpstr>
      <vt:lpstr>PowerPoint Presentation</vt:lpstr>
      <vt:lpstr>Discussion 3/3:  Gleason AI Scoring</vt:lpstr>
      <vt:lpstr>Submission requirements:  Gleason AI Scoring</vt:lpstr>
      <vt:lpstr>Second Session</vt:lpstr>
      <vt:lpstr>a whole slide imaging based artificial intelligence application to predict combined Gleason grade from H&amp;E stained routine FFPE sections</vt:lpstr>
      <vt:lpstr>“Cross Referencing” =&gt; e.g. +PD-L1 = Drug/other Drug</vt:lpstr>
      <vt:lpstr>“VALID assumptions”</vt:lpstr>
      <vt:lpstr>Laboratories have Multiple Choices for Implementation</vt:lpstr>
      <vt:lpstr>Modifications in the context of AI DSt/Devices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 test Drive</dc:title>
  <dc:creator>Lennerz, Jochen K.,M.D.</dc:creator>
  <cp:lastModifiedBy>Lennerz, Jochen K.,M.D.</cp:lastModifiedBy>
  <cp:revision>6</cp:revision>
  <dcterms:created xsi:type="dcterms:W3CDTF">2021-09-02T19:00:15Z</dcterms:created>
  <dcterms:modified xsi:type="dcterms:W3CDTF">2021-09-23T20:02:25Z</dcterms:modified>
</cp:coreProperties>
</file>